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7" r:id="rId3"/>
    <p:sldId id="258" r:id="rId4"/>
    <p:sldId id="259" r:id="rId5"/>
    <p:sldId id="260" r:id="rId6"/>
    <p:sldId id="274" r:id="rId7"/>
    <p:sldId id="263" r:id="rId8"/>
    <p:sldId id="266" r:id="rId9"/>
    <p:sldId id="267" r:id="rId10"/>
    <p:sldId id="261" r:id="rId11"/>
    <p:sldId id="262" r:id="rId12"/>
    <p:sldId id="264" r:id="rId13"/>
    <p:sldId id="268" r:id="rId14"/>
    <p:sldId id="269" r:id="rId15"/>
    <p:sldId id="270" r:id="rId16"/>
    <p:sldId id="271" r:id="rId17"/>
    <p:sldId id="273"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9" d="100"/>
          <a:sy n="89" d="100"/>
        </p:scale>
        <p:origin x="-1664" y="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A7C28C-4A7C-4781-A189-4A820137449E}" type="datetimeFigureOut">
              <a:rPr lang="en-US" smtClean="0"/>
              <a:t>9/10/12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0EFE3F-75B7-4954-A854-8DBD901B10AD}" type="slidenum">
              <a:rPr lang="en-US" smtClean="0"/>
              <a:t>‹#›</a:t>
            </a:fld>
            <a:endParaRPr lang="en-US"/>
          </a:p>
        </p:txBody>
      </p:sp>
    </p:spTree>
    <p:extLst>
      <p:ext uri="{BB962C8B-B14F-4D97-AF65-F5344CB8AC3E}">
        <p14:creationId xmlns:p14="http://schemas.microsoft.com/office/powerpoint/2010/main" val="3689631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Overview</a:t>
            </a:r>
          </a:p>
          <a:p>
            <a:r>
              <a:rPr lang="en-US" sz="1200" b="0" i="0" kern="1200" dirty="0" smtClean="0">
                <a:solidFill>
                  <a:schemeClr val="tx1"/>
                </a:solidFill>
                <a:effectLst/>
                <a:latin typeface="+mn-lt"/>
                <a:ea typeface="+mn-ea"/>
                <a:cs typeface="+mn-cs"/>
              </a:rPr>
              <a:t>LEVIATHAN is a groundbreaking work on political philosophy which established the foundation for most Western political philosophy from the perspective of social contract theory. Written during the English Civil war, much of LEVIATHAN is occupied with demonstrating the necessity of a strong central authority to (hopefully) prevent social strife and civil war. Hobbes contends that any abuses of power by this authority are to be accepted as the price of peace. In particular, the doctrine of separation of powers is rejected: the sovereign must control civil, military, judicial and ecclesiastical powers.</a:t>
            </a:r>
            <a:endParaRPr lang="en-US" dirty="0"/>
          </a:p>
        </p:txBody>
      </p:sp>
      <p:sp>
        <p:nvSpPr>
          <p:cNvPr id="4" name="Slide Number Placeholder 3"/>
          <p:cNvSpPr>
            <a:spLocks noGrp="1"/>
          </p:cNvSpPr>
          <p:nvPr>
            <p:ph type="sldNum" sz="quarter" idx="10"/>
          </p:nvPr>
        </p:nvSpPr>
        <p:spPr/>
        <p:txBody>
          <a:bodyPr/>
          <a:lstStyle/>
          <a:p>
            <a:fld id="{920EFE3F-75B7-4954-A854-8DBD901B10AD}" type="slidenum">
              <a:rPr lang="en-US" smtClean="0"/>
              <a:t>4</a:t>
            </a:fld>
            <a:endParaRPr lang="en-US"/>
          </a:p>
        </p:txBody>
      </p:sp>
    </p:spTree>
    <p:extLst>
      <p:ext uri="{BB962C8B-B14F-4D97-AF65-F5344CB8AC3E}">
        <p14:creationId xmlns:p14="http://schemas.microsoft.com/office/powerpoint/2010/main" val="2444902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smtClean="0"/>
              <a:t>The</a:t>
            </a:r>
            <a:r>
              <a:rPr lang="da-DK" baseline="0" dirty="0" smtClean="0"/>
              <a:t> source of </a:t>
            </a:r>
            <a:r>
              <a:rPr lang="da-DK" baseline="0" dirty="0" err="1" smtClean="0"/>
              <a:t>morality</a:t>
            </a:r>
            <a:r>
              <a:rPr lang="da-DK" baseline="0" dirty="0" smtClean="0"/>
              <a:t> is human nature </a:t>
            </a:r>
            <a:endParaRPr lang="en-US" dirty="0"/>
          </a:p>
        </p:txBody>
      </p:sp>
      <p:sp>
        <p:nvSpPr>
          <p:cNvPr id="4" name="Slide Number Placeholder 3"/>
          <p:cNvSpPr>
            <a:spLocks noGrp="1"/>
          </p:cNvSpPr>
          <p:nvPr>
            <p:ph type="sldNum" sz="quarter" idx="10"/>
          </p:nvPr>
        </p:nvSpPr>
        <p:spPr/>
        <p:txBody>
          <a:bodyPr/>
          <a:lstStyle/>
          <a:p>
            <a:fld id="{920EFE3F-75B7-4954-A854-8DBD901B10AD}" type="slidenum">
              <a:rPr lang="en-US" smtClean="0"/>
              <a:t>11</a:t>
            </a:fld>
            <a:endParaRPr lang="en-US"/>
          </a:p>
        </p:txBody>
      </p:sp>
    </p:spTree>
    <p:extLst>
      <p:ext uri="{BB962C8B-B14F-4D97-AF65-F5344CB8AC3E}">
        <p14:creationId xmlns:p14="http://schemas.microsoft.com/office/powerpoint/2010/main" val="3531033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EFE3F-75B7-4954-A854-8DBD901B10AD}" type="slidenum">
              <a:rPr lang="en-US" smtClean="0"/>
              <a:t>18</a:t>
            </a:fld>
            <a:endParaRPr lang="en-US"/>
          </a:p>
        </p:txBody>
      </p:sp>
    </p:spTree>
    <p:extLst>
      <p:ext uri="{BB962C8B-B14F-4D97-AF65-F5344CB8AC3E}">
        <p14:creationId xmlns:p14="http://schemas.microsoft.com/office/powerpoint/2010/main" val="967192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812A200-2CF5-491E-A0AD-E8FDD9E6A20F}" type="datetimeFigureOut">
              <a:rPr lang="en-US" smtClean="0"/>
              <a:t>9/10/12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37EF2F-696E-48C2-8DB6-9CC69672486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12A200-2CF5-491E-A0AD-E8FDD9E6A20F}" type="datetimeFigureOut">
              <a:rPr lang="en-US" smtClean="0"/>
              <a:t>9/10/12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37EF2F-696E-48C2-8DB6-9CC69672486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12A200-2CF5-491E-A0AD-E8FDD9E6A20F}" type="datetimeFigureOut">
              <a:rPr lang="en-US" smtClean="0"/>
              <a:t>9/10/12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37EF2F-696E-48C2-8DB6-9CC69672486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812A200-2CF5-491E-A0AD-E8FDD9E6A20F}" type="datetimeFigureOut">
              <a:rPr lang="en-US" smtClean="0"/>
              <a:t>9/10/12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37EF2F-696E-48C2-8DB6-9CC69672486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812A200-2CF5-491E-A0AD-E8FDD9E6A20F}" type="datetimeFigureOut">
              <a:rPr lang="en-US" smtClean="0"/>
              <a:t>9/10/12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37EF2F-696E-48C2-8DB6-9CC69672486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812A200-2CF5-491E-A0AD-E8FDD9E6A20F}" type="datetimeFigureOut">
              <a:rPr lang="en-US" smtClean="0"/>
              <a:t>9/10/12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37EF2F-696E-48C2-8DB6-9CC696724861}"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812A200-2CF5-491E-A0AD-E8FDD9E6A20F}" type="datetimeFigureOut">
              <a:rPr lang="en-US" smtClean="0"/>
              <a:t>9/10/12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37EF2F-696E-48C2-8DB6-9CC69672486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12A200-2CF5-491E-A0AD-E8FDD9E6A20F}" type="datetimeFigureOut">
              <a:rPr lang="en-US" smtClean="0"/>
              <a:t>9/10/12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37EF2F-696E-48C2-8DB6-9CC69672486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12A200-2CF5-491E-A0AD-E8FDD9E6A20F}" type="datetimeFigureOut">
              <a:rPr lang="en-US" smtClean="0"/>
              <a:t>9/10/12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37EF2F-696E-48C2-8DB6-9CC69672486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6812A200-2CF5-491E-A0AD-E8FDD9E6A20F}" type="datetimeFigureOut">
              <a:rPr lang="en-US" smtClean="0"/>
              <a:t>9/10/12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9637EF2F-696E-48C2-8DB6-9CC69672486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12A200-2CF5-491E-A0AD-E8FDD9E6A20F}" type="datetimeFigureOut">
              <a:rPr lang="en-US" smtClean="0"/>
              <a:t>9/10/12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37EF2F-696E-48C2-8DB6-9CC69672486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812A200-2CF5-491E-A0AD-E8FDD9E6A20F}" type="datetimeFigureOut">
              <a:rPr lang="en-US" smtClean="0"/>
              <a:t>9/10/12</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637EF2F-696E-48C2-8DB6-9CC69672486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a-DK" sz="5400" b="1" dirty="0" smtClean="0">
                <a:solidFill>
                  <a:schemeClr val="bg1"/>
                </a:solidFill>
              </a:rPr>
              <a:t>ETHICS </a:t>
            </a:r>
            <a:br>
              <a:rPr lang="da-DK" sz="5400" b="1" dirty="0" smtClean="0">
                <a:solidFill>
                  <a:schemeClr val="bg1"/>
                </a:solidFill>
              </a:rPr>
            </a:br>
            <a:endParaRPr lang="en-US" sz="5400" b="1" dirty="0">
              <a:solidFill>
                <a:schemeClr val="bg1"/>
              </a:solidFill>
            </a:endParaRPr>
          </a:p>
        </p:txBody>
      </p:sp>
      <p:sp>
        <p:nvSpPr>
          <p:cNvPr id="3" name="Subtitle 2"/>
          <p:cNvSpPr>
            <a:spLocks noGrp="1"/>
          </p:cNvSpPr>
          <p:nvPr>
            <p:ph idx="1"/>
          </p:nvPr>
        </p:nvSpPr>
        <p:spPr>
          <a:xfrm>
            <a:off x="4572000" y="2743200"/>
            <a:ext cx="3807779" cy="3324687"/>
          </a:xfrm>
        </p:spPr>
        <p:txBody>
          <a:bodyPr>
            <a:noAutofit/>
          </a:bodyPr>
          <a:lstStyle/>
          <a:p>
            <a:endParaRPr lang="da-DK" b="1" dirty="0" smtClean="0"/>
          </a:p>
          <a:p>
            <a:r>
              <a:rPr lang="da-DK" b="1" dirty="0" err="1" smtClean="0">
                <a:solidFill>
                  <a:schemeClr val="bg1"/>
                </a:solidFill>
              </a:rPr>
              <a:t>Joëlle</a:t>
            </a:r>
            <a:r>
              <a:rPr lang="da-DK" b="1" dirty="0" smtClean="0">
                <a:solidFill>
                  <a:schemeClr val="bg1"/>
                </a:solidFill>
              </a:rPr>
              <a:t> 2012</a:t>
            </a:r>
            <a:endParaRPr lang="en-US" b="1" dirty="0">
              <a:solidFill>
                <a:schemeClr val="bg1"/>
              </a:solidFill>
            </a:endParaRPr>
          </a:p>
        </p:txBody>
      </p:sp>
      <p:sp>
        <p:nvSpPr>
          <p:cNvPr id="4" name="Text Placeholder 3"/>
          <p:cNvSpPr>
            <a:spLocks noGrp="1"/>
          </p:cNvSpPr>
          <p:nvPr>
            <p:ph type="body" sz="half" idx="2"/>
          </p:nvPr>
        </p:nvSpPr>
        <p:spPr/>
        <p:txBody>
          <a:bodyPr>
            <a:normAutofit/>
          </a:bodyPr>
          <a:lstStyle/>
          <a:p>
            <a:r>
              <a:rPr lang="da-DK" sz="2800" dirty="0" smtClean="0">
                <a:solidFill>
                  <a:schemeClr val="bg1"/>
                </a:solidFill>
              </a:rPr>
              <a:t>How </a:t>
            </a:r>
            <a:r>
              <a:rPr lang="da-DK" sz="2800" dirty="0" err="1" smtClean="0">
                <a:solidFill>
                  <a:schemeClr val="bg1"/>
                </a:solidFill>
              </a:rPr>
              <a:t>should</a:t>
            </a:r>
            <a:r>
              <a:rPr lang="da-DK" sz="2800" dirty="0" smtClean="0">
                <a:solidFill>
                  <a:schemeClr val="bg1"/>
                </a:solidFill>
              </a:rPr>
              <a:t> </a:t>
            </a:r>
            <a:r>
              <a:rPr lang="da-DK" sz="2800" dirty="0" err="1" smtClean="0">
                <a:solidFill>
                  <a:schemeClr val="bg1"/>
                </a:solidFill>
              </a:rPr>
              <a:t>we</a:t>
            </a:r>
            <a:r>
              <a:rPr lang="da-DK" sz="2800" dirty="0" smtClean="0">
                <a:solidFill>
                  <a:schemeClr val="bg1"/>
                </a:solidFill>
              </a:rPr>
              <a:t> </a:t>
            </a:r>
            <a:r>
              <a:rPr lang="da-DK" sz="2800" dirty="0" err="1" smtClean="0">
                <a:solidFill>
                  <a:schemeClr val="bg1"/>
                </a:solidFill>
              </a:rPr>
              <a:t>act</a:t>
            </a:r>
            <a:r>
              <a:rPr lang="da-DK" sz="2800" dirty="0" smtClean="0">
                <a:solidFill>
                  <a:schemeClr val="bg1"/>
                </a:solidFill>
              </a:rPr>
              <a:t> ?</a:t>
            </a:r>
            <a:endParaRPr lang="en-US" sz="2800" dirty="0">
              <a:solidFill>
                <a:schemeClr val="bg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4343400"/>
            <a:ext cx="4800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959394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86800" cy="838200"/>
          </a:xfrm>
        </p:spPr>
        <p:txBody>
          <a:bodyPr>
            <a:noAutofit/>
          </a:bodyPr>
          <a:lstStyle/>
          <a:p>
            <a:r>
              <a:rPr lang="da-DK" sz="2000" dirty="0" err="1" smtClean="0">
                <a:solidFill>
                  <a:srgbClr val="FFFF00"/>
                </a:solidFill>
              </a:rPr>
              <a:t>Sources</a:t>
            </a:r>
            <a:r>
              <a:rPr lang="da-DK" sz="2000" dirty="0" smtClean="0">
                <a:solidFill>
                  <a:srgbClr val="FFFF00"/>
                </a:solidFill>
              </a:rPr>
              <a:t> of </a:t>
            </a:r>
            <a:r>
              <a:rPr lang="da-DK" sz="2000" dirty="0" err="1" smtClean="0">
                <a:solidFill>
                  <a:srgbClr val="FFFF00"/>
                </a:solidFill>
              </a:rPr>
              <a:t>morality</a:t>
            </a:r>
            <a:r>
              <a:rPr lang="da-DK" sz="2000" dirty="0" smtClean="0">
                <a:solidFill>
                  <a:srgbClr val="FFFF00"/>
                </a:solidFill>
              </a:rPr>
              <a:t> ? </a:t>
            </a:r>
            <a:r>
              <a:rPr lang="da-DK" sz="2000" dirty="0" err="1" smtClean="0">
                <a:solidFill>
                  <a:srgbClr val="FFFF00"/>
                </a:solidFill>
              </a:rPr>
              <a:t>foundations</a:t>
            </a:r>
            <a:r>
              <a:rPr lang="da-DK" sz="2000" dirty="0" smtClean="0">
                <a:solidFill>
                  <a:srgbClr val="FFFF00"/>
                </a:solidFill>
              </a:rPr>
              <a:t> of moral </a:t>
            </a:r>
            <a:r>
              <a:rPr lang="da-DK" sz="2000" dirty="0" err="1" smtClean="0">
                <a:solidFill>
                  <a:srgbClr val="FFFF00"/>
                </a:solidFill>
              </a:rPr>
              <a:t>judgements</a:t>
            </a:r>
            <a:r>
              <a:rPr lang="da-DK" sz="2000" dirty="0" smtClean="0">
                <a:solidFill>
                  <a:srgbClr val="FFFF00"/>
                </a:solidFill>
              </a:rPr>
              <a:t> </a:t>
            </a:r>
            <a:br>
              <a:rPr lang="da-DK" sz="2000" dirty="0" smtClean="0">
                <a:solidFill>
                  <a:srgbClr val="FFFF00"/>
                </a:solidFill>
              </a:rPr>
            </a:br>
            <a:r>
              <a:rPr lang="da-DK" sz="2000" dirty="0" smtClean="0">
                <a:solidFill>
                  <a:srgbClr val="FFFF00"/>
                </a:solidFill>
              </a:rPr>
              <a:t>                How do </a:t>
            </a:r>
            <a:r>
              <a:rPr lang="da-DK" sz="2000" dirty="0" err="1" smtClean="0">
                <a:solidFill>
                  <a:srgbClr val="FFFF00"/>
                </a:solidFill>
              </a:rPr>
              <a:t>we</a:t>
            </a:r>
            <a:r>
              <a:rPr lang="da-DK" sz="2000" dirty="0" smtClean="0">
                <a:solidFill>
                  <a:srgbClr val="FFFF00"/>
                </a:solidFill>
              </a:rPr>
              <a:t> </a:t>
            </a:r>
            <a:r>
              <a:rPr lang="da-DK" sz="2000" dirty="0" err="1" smtClean="0">
                <a:solidFill>
                  <a:srgbClr val="FFFF00"/>
                </a:solidFill>
              </a:rPr>
              <a:t>justify</a:t>
            </a:r>
            <a:r>
              <a:rPr lang="da-DK" sz="2000" dirty="0" smtClean="0">
                <a:solidFill>
                  <a:srgbClr val="FFFF00"/>
                </a:solidFill>
              </a:rPr>
              <a:t> right and </a:t>
            </a:r>
            <a:r>
              <a:rPr lang="da-DK" sz="2000" dirty="0" err="1" smtClean="0">
                <a:solidFill>
                  <a:srgbClr val="FFFF00"/>
                </a:solidFill>
              </a:rPr>
              <a:t>wrong</a:t>
            </a:r>
            <a:r>
              <a:rPr lang="da-DK" sz="2000" dirty="0" smtClean="0">
                <a:solidFill>
                  <a:srgbClr val="FFFF00"/>
                </a:solidFill>
              </a:rPr>
              <a:t> ?</a:t>
            </a:r>
            <a:endParaRPr lang="en-US" sz="2000" dirty="0">
              <a:solidFill>
                <a:srgbClr val="FFFF00"/>
              </a:solidFill>
            </a:endParaRPr>
          </a:p>
        </p:txBody>
      </p:sp>
      <p:sp>
        <p:nvSpPr>
          <p:cNvPr id="3" name="Content Placeholder 2"/>
          <p:cNvSpPr>
            <a:spLocks noGrp="1"/>
          </p:cNvSpPr>
          <p:nvPr>
            <p:ph idx="1"/>
          </p:nvPr>
        </p:nvSpPr>
        <p:spPr>
          <a:xfrm>
            <a:off x="304800" y="1371600"/>
            <a:ext cx="7520940" cy="3579849"/>
          </a:xfrm>
        </p:spPr>
        <p:txBody>
          <a:bodyPr>
            <a:normAutofit fontScale="92500" lnSpcReduction="20000"/>
          </a:bodyPr>
          <a:lstStyle/>
          <a:p>
            <a:pPr>
              <a:buFont typeface="Arial" pitchFamily="34" charset="0"/>
              <a:buChar char="•"/>
            </a:pPr>
            <a:r>
              <a:rPr lang="da-DK" sz="4000" dirty="0" err="1" smtClean="0"/>
              <a:t>Self-interest</a:t>
            </a:r>
            <a:endParaRPr lang="da-DK" sz="4000" dirty="0" smtClean="0"/>
          </a:p>
          <a:p>
            <a:pPr>
              <a:buFont typeface="Arial" pitchFamily="34" charset="0"/>
              <a:buChar char="•"/>
            </a:pPr>
            <a:r>
              <a:rPr lang="da-DK" sz="4000" dirty="0" smtClean="0"/>
              <a:t>Moral </a:t>
            </a:r>
            <a:r>
              <a:rPr lang="da-DK" sz="4000" dirty="0" err="1" smtClean="0"/>
              <a:t>relativism</a:t>
            </a:r>
            <a:endParaRPr lang="da-DK" sz="4000" dirty="0" smtClean="0"/>
          </a:p>
          <a:p>
            <a:pPr>
              <a:buFont typeface="Arial" pitchFamily="34" charset="0"/>
              <a:buChar char="•"/>
            </a:pPr>
            <a:r>
              <a:rPr lang="da-DK" sz="4000" dirty="0" err="1" smtClean="0"/>
              <a:t>Religious</a:t>
            </a:r>
            <a:r>
              <a:rPr lang="da-DK" sz="4000" dirty="0" smtClean="0"/>
              <a:t> </a:t>
            </a:r>
            <a:r>
              <a:rPr lang="da-DK" sz="4000" dirty="0" err="1" smtClean="0"/>
              <a:t>ethics</a:t>
            </a:r>
            <a:endParaRPr lang="da-DK" sz="4000" dirty="0" smtClean="0"/>
          </a:p>
          <a:p>
            <a:pPr>
              <a:buFont typeface="Arial" pitchFamily="34" charset="0"/>
              <a:buChar char="•"/>
            </a:pPr>
            <a:r>
              <a:rPr lang="da-DK" sz="4000" dirty="0" err="1" smtClean="0"/>
              <a:t>Duty</a:t>
            </a:r>
            <a:r>
              <a:rPr lang="da-DK" sz="4000" dirty="0" smtClean="0"/>
              <a:t> </a:t>
            </a:r>
            <a:r>
              <a:rPr lang="da-DK" sz="4000" dirty="0" err="1" smtClean="0"/>
              <a:t>ethics</a:t>
            </a:r>
            <a:endParaRPr lang="da-DK" sz="4000" dirty="0" smtClean="0"/>
          </a:p>
          <a:p>
            <a:pPr>
              <a:buFont typeface="Arial" pitchFamily="34" charset="0"/>
              <a:buChar char="•"/>
            </a:pPr>
            <a:r>
              <a:rPr lang="da-DK" sz="4000" dirty="0"/>
              <a:t> </a:t>
            </a:r>
            <a:r>
              <a:rPr lang="da-DK" sz="4000" dirty="0" err="1" smtClean="0"/>
              <a:t>Utilitarianism</a:t>
            </a:r>
            <a:endParaRPr lang="da-DK" sz="4000" dirty="0" smtClean="0"/>
          </a:p>
          <a:p>
            <a:pPr>
              <a:buFont typeface="Arial" pitchFamily="34" charset="0"/>
              <a:buChar char="•"/>
            </a:pPr>
            <a:r>
              <a:rPr lang="da-DK" sz="4000" dirty="0" smtClean="0"/>
              <a:t>The </a:t>
            </a:r>
            <a:r>
              <a:rPr lang="da-DK" sz="4000" dirty="0" err="1" smtClean="0"/>
              <a:t>law</a:t>
            </a:r>
            <a:r>
              <a:rPr lang="da-DK" sz="4000" dirty="0" smtClean="0"/>
              <a:t> (</a:t>
            </a:r>
            <a:r>
              <a:rPr lang="da-DK" sz="4000" dirty="0" err="1" smtClean="0"/>
              <a:t>political</a:t>
            </a:r>
            <a:r>
              <a:rPr lang="da-DK" sz="4000" dirty="0" smtClean="0"/>
              <a:t> </a:t>
            </a:r>
            <a:r>
              <a:rPr lang="da-DK" sz="4000" dirty="0" err="1" smtClean="0"/>
              <a:t>codex</a:t>
            </a:r>
            <a:r>
              <a:rPr lang="da-DK" sz="4000" dirty="0" smtClean="0"/>
              <a:t>)</a:t>
            </a:r>
            <a:endParaRPr lang="en-US" sz="4000" dirty="0"/>
          </a:p>
        </p:txBody>
      </p:sp>
    </p:spTree>
    <p:extLst>
      <p:ext uri="{BB962C8B-B14F-4D97-AF65-F5344CB8AC3E}">
        <p14:creationId xmlns:p14="http://schemas.microsoft.com/office/powerpoint/2010/main" val="399970617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520940" cy="548640"/>
          </a:xfrm>
        </p:spPr>
        <p:txBody>
          <a:bodyPr/>
          <a:lstStyle/>
          <a:p>
            <a:r>
              <a:rPr lang="da-DK" dirty="0" smtClean="0">
                <a:solidFill>
                  <a:srgbClr val="FFFF00"/>
                </a:solidFill>
              </a:rPr>
              <a:t>   SELF- INTEREST </a:t>
            </a:r>
            <a:r>
              <a:rPr lang="da-DK" dirty="0" err="1" smtClean="0">
                <a:solidFill>
                  <a:srgbClr val="FFFF00"/>
                </a:solidFill>
              </a:rPr>
              <a:t>theory</a:t>
            </a:r>
            <a:r>
              <a:rPr lang="da-DK" dirty="0" smtClean="0">
                <a:solidFill>
                  <a:srgbClr val="FFFF00"/>
                </a:solidFill>
              </a:rPr>
              <a:t>     +       ALTRUISM </a:t>
            </a:r>
            <a:endParaRPr lang="en-US" dirty="0">
              <a:solidFill>
                <a:srgbClr val="FFFF00"/>
              </a:solidFill>
            </a:endParaRPr>
          </a:p>
        </p:txBody>
      </p:sp>
      <p:sp>
        <p:nvSpPr>
          <p:cNvPr id="3" name="Content Placeholder 2"/>
          <p:cNvSpPr>
            <a:spLocks noGrp="1"/>
          </p:cNvSpPr>
          <p:nvPr>
            <p:ph idx="1"/>
          </p:nvPr>
        </p:nvSpPr>
        <p:spPr>
          <a:xfrm>
            <a:off x="457200" y="1143000"/>
            <a:ext cx="8229600" cy="4343400"/>
          </a:xfrm>
        </p:spPr>
        <p:txBody>
          <a:bodyPr>
            <a:normAutofit fontScale="25000" lnSpcReduction="20000"/>
          </a:bodyPr>
          <a:lstStyle/>
          <a:p>
            <a:r>
              <a:rPr lang="da-DK" sz="8000" dirty="0"/>
              <a:t>B</a:t>
            </a:r>
            <a:r>
              <a:rPr lang="da-DK" sz="8000" dirty="0" smtClean="0"/>
              <a:t>asic stands  for </a:t>
            </a:r>
            <a:r>
              <a:rPr lang="da-DK" sz="8000" dirty="0" err="1" smtClean="0"/>
              <a:t>good</a:t>
            </a:r>
            <a:r>
              <a:rPr lang="da-DK" sz="8000" dirty="0" smtClean="0"/>
              <a:t> </a:t>
            </a:r>
            <a:r>
              <a:rPr lang="da-DK" sz="8000" dirty="0" err="1" smtClean="0"/>
              <a:t>behaviour</a:t>
            </a:r>
            <a:r>
              <a:rPr lang="da-DK" sz="8000" dirty="0" smtClean="0"/>
              <a:t>:* (</a:t>
            </a:r>
            <a:r>
              <a:rPr lang="da-DK" sz="8000" dirty="0" err="1" smtClean="0"/>
              <a:t>rooted</a:t>
            </a:r>
            <a:r>
              <a:rPr lang="da-DK" sz="8000" dirty="0" smtClean="0"/>
              <a:t> in </a:t>
            </a:r>
            <a:r>
              <a:rPr lang="da-DK" sz="8000" dirty="0" err="1" smtClean="0"/>
              <a:t>our</a:t>
            </a:r>
            <a:r>
              <a:rPr lang="da-DK" sz="8000" dirty="0" smtClean="0"/>
              <a:t> </a:t>
            </a:r>
            <a:r>
              <a:rPr lang="da-DK" sz="8000" dirty="0" err="1" smtClean="0"/>
              <a:t>biological</a:t>
            </a:r>
            <a:r>
              <a:rPr lang="da-DK" sz="8000" dirty="0" smtClean="0"/>
              <a:t>  </a:t>
            </a:r>
            <a:r>
              <a:rPr lang="da-DK" sz="8000" dirty="0" err="1" smtClean="0"/>
              <a:t>inheritage</a:t>
            </a:r>
            <a:r>
              <a:rPr lang="da-DK" sz="8000" dirty="0" smtClean="0"/>
              <a:t>)</a:t>
            </a:r>
          </a:p>
          <a:p>
            <a:pPr marL="0" indent="0">
              <a:buNone/>
            </a:pPr>
            <a:endParaRPr lang="da-DK" sz="8000" dirty="0" smtClean="0"/>
          </a:p>
          <a:p>
            <a:pPr marL="1143000" indent="-1143000">
              <a:buFont typeface="Arial" pitchFamily="34" charset="0"/>
              <a:buChar char="•"/>
            </a:pPr>
            <a:r>
              <a:rPr lang="da-DK" sz="8000" dirty="0" smtClean="0">
                <a:solidFill>
                  <a:schemeClr val="bg1"/>
                </a:solidFill>
              </a:rPr>
              <a:t>SELV-INTEREST</a:t>
            </a:r>
          </a:p>
          <a:p>
            <a:pPr marL="0" indent="0">
              <a:buNone/>
            </a:pPr>
            <a:r>
              <a:rPr lang="da-DK" sz="8000" dirty="0"/>
              <a:t> </a:t>
            </a:r>
            <a:r>
              <a:rPr lang="da-DK" sz="8000" dirty="0" smtClean="0"/>
              <a:t>         - </a:t>
            </a:r>
            <a:r>
              <a:rPr lang="da-DK" sz="8000" dirty="0" err="1" smtClean="0">
                <a:solidFill>
                  <a:srgbClr val="FFFF00"/>
                </a:solidFill>
              </a:rPr>
              <a:t>selfishness</a:t>
            </a:r>
            <a:endParaRPr lang="da-DK" sz="8000" dirty="0" smtClean="0">
              <a:solidFill>
                <a:srgbClr val="FFFF00"/>
              </a:solidFill>
            </a:endParaRPr>
          </a:p>
          <a:p>
            <a:pPr marL="0" indent="0">
              <a:buNone/>
            </a:pPr>
            <a:endParaRPr lang="da-DK" sz="8000" dirty="0"/>
          </a:p>
          <a:p>
            <a:pPr marL="0" indent="0">
              <a:buNone/>
            </a:pPr>
            <a:r>
              <a:rPr lang="da-DK" sz="8000" dirty="0" smtClean="0"/>
              <a:t>           - </a:t>
            </a:r>
            <a:r>
              <a:rPr lang="da-DK" sz="8000" dirty="0" err="1" smtClean="0">
                <a:solidFill>
                  <a:srgbClr val="FFFF00"/>
                </a:solidFill>
              </a:rPr>
              <a:t>fear</a:t>
            </a:r>
            <a:r>
              <a:rPr lang="da-DK" sz="8000" dirty="0" smtClean="0">
                <a:solidFill>
                  <a:srgbClr val="FFFF00"/>
                </a:solidFill>
              </a:rPr>
              <a:t> for </a:t>
            </a:r>
            <a:r>
              <a:rPr lang="da-DK" sz="8000" dirty="0" err="1" smtClean="0">
                <a:solidFill>
                  <a:srgbClr val="FFFF00"/>
                </a:solidFill>
              </a:rPr>
              <a:t>punishment</a:t>
            </a:r>
            <a:endParaRPr lang="da-DK" sz="8000" dirty="0" smtClean="0">
              <a:solidFill>
                <a:srgbClr val="FFFF00"/>
              </a:solidFill>
            </a:endParaRPr>
          </a:p>
          <a:p>
            <a:pPr marL="0" indent="0">
              <a:buNone/>
            </a:pPr>
            <a:endParaRPr lang="da-DK" sz="8000" dirty="0"/>
          </a:p>
          <a:p>
            <a:pPr marL="0" indent="0">
              <a:buNone/>
            </a:pPr>
            <a:r>
              <a:rPr lang="da-DK" sz="8000" dirty="0" smtClean="0"/>
              <a:t>           - </a:t>
            </a:r>
            <a:r>
              <a:rPr lang="da-DK" sz="8000" dirty="0" err="1" smtClean="0">
                <a:solidFill>
                  <a:srgbClr val="FFFF00"/>
                </a:solidFill>
              </a:rPr>
              <a:t>hidden</a:t>
            </a:r>
            <a:r>
              <a:rPr lang="da-DK" sz="8000" dirty="0" smtClean="0">
                <a:solidFill>
                  <a:srgbClr val="FFFF00"/>
                </a:solidFill>
              </a:rPr>
              <a:t> </a:t>
            </a:r>
            <a:r>
              <a:rPr lang="da-DK" sz="8000" dirty="0" err="1" smtClean="0">
                <a:solidFill>
                  <a:srgbClr val="FFFF00"/>
                </a:solidFill>
              </a:rPr>
              <a:t>benefits</a:t>
            </a:r>
            <a:r>
              <a:rPr lang="da-DK" sz="8000" dirty="0" smtClean="0">
                <a:solidFill>
                  <a:srgbClr val="FFFF00"/>
                </a:solidFill>
              </a:rPr>
              <a:t> </a:t>
            </a:r>
            <a:r>
              <a:rPr lang="da-DK" sz="8000" dirty="0" smtClean="0"/>
              <a:t>(</a:t>
            </a:r>
            <a:r>
              <a:rPr lang="da-DK" sz="8000" dirty="0" err="1" smtClean="0"/>
              <a:t>praise</a:t>
            </a:r>
            <a:r>
              <a:rPr lang="da-DK" sz="8000" dirty="0" smtClean="0"/>
              <a:t>/positive image)</a:t>
            </a:r>
          </a:p>
          <a:p>
            <a:pPr marL="0" indent="0">
              <a:buNone/>
            </a:pPr>
            <a:r>
              <a:rPr lang="da-DK" sz="8000" dirty="0" smtClean="0"/>
              <a:t>        ”HELPING OTHERS IS HELPING MYSELF”</a:t>
            </a:r>
          </a:p>
          <a:p>
            <a:pPr marL="0" indent="0">
              <a:buNone/>
            </a:pPr>
            <a:endParaRPr lang="da-DK" sz="8000" dirty="0"/>
          </a:p>
          <a:p>
            <a:pPr marL="1143000" indent="-1143000">
              <a:buFont typeface="Arial" pitchFamily="34" charset="0"/>
              <a:buChar char="•"/>
            </a:pPr>
            <a:r>
              <a:rPr lang="da-DK" sz="8000" dirty="0" smtClean="0">
                <a:solidFill>
                  <a:schemeClr val="bg1"/>
                </a:solidFill>
              </a:rPr>
              <a:t>ALTRUISM:</a:t>
            </a:r>
          </a:p>
          <a:p>
            <a:pPr marL="0" indent="0"/>
            <a:r>
              <a:rPr lang="da-DK" sz="8000" dirty="0" smtClean="0"/>
              <a:t>       </a:t>
            </a:r>
            <a:r>
              <a:rPr lang="da-DK" sz="8000" dirty="0" smtClean="0">
                <a:solidFill>
                  <a:srgbClr val="FFFF00"/>
                </a:solidFill>
              </a:rPr>
              <a:t>    - </a:t>
            </a:r>
            <a:r>
              <a:rPr lang="da-DK" sz="8000" dirty="0" err="1" smtClean="0">
                <a:solidFill>
                  <a:srgbClr val="FFFF00"/>
                </a:solidFill>
              </a:rPr>
              <a:t>empathy</a:t>
            </a:r>
            <a:endParaRPr lang="da-DK" sz="8000" dirty="0">
              <a:solidFill>
                <a:srgbClr val="FFFF00"/>
              </a:solidFill>
            </a:endParaRPr>
          </a:p>
          <a:p>
            <a:pPr marL="0" indent="0">
              <a:buNone/>
            </a:pPr>
            <a:r>
              <a:rPr lang="da-DK" sz="8000" dirty="0" smtClean="0"/>
              <a:t/>
            </a:r>
            <a:br>
              <a:rPr lang="da-DK" sz="8000" dirty="0" smtClean="0"/>
            </a:br>
            <a:r>
              <a:rPr lang="da-DK" sz="8000" dirty="0" smtClean="0"/>
              <a:t>            - </a:t>
            </a:r>
            <a:r>
              <a:rPr lang="da-DK" sz="8000" dirty="0" err="1" smtClean="0"/>
              <a:t>We</a:t>
            </a:r>
            <a:r>
              <a:rPr lang="da-DK" sz="8000" dirty="0" smtClean="0"/>
              <a:t> </a:t>
            </a:r>
            <a:r>
              <a:rPr lang="da-DK" sz="8000" dirty="0" err="1" smtClean="0"/>
              <a:t>ought</a:t>
            </a:r>
            <a:r>
              <a:rPr lang="da-DK" sz="8000" dirty="0" smtClean="0"/>
              <a:t> to </a:t>
            </a:r>
            <a:r>
              <a:rPr lang="da-DK" sz="8000" dirty="0" err="1" smtClean="0"/>
              <a:t>sacrifice</a:t>
            </a:r>
            <a:r>
              <a:rPr lang="da-DK" sz="8000" dirty="0" smtClean="0"/>
              <a:t> </a:t>
            </a:r>
            <a:r>
              <a:rPr lang="da-DK" sz="8000" dirty="0" err="1" smtClean="0"/>
              <a:t>our</a:t>
            </a:r>
            <a:r>
              <a:rPr lang="da-DK" sz="8000" dirty="0" smtClean="0"/>
              <a:t> </a:t>
            </a:r>
            <a:r>
              <a:rPr lang="da-DK" sz="8000" dirty="0" err="1" smtClean="0"/>
              <a:t>interest</a:t>
            </a:r>
            <a:r>
              <a:rPr lang="da-DK" sz="8000" dirty="0" smtClean="0"/>
              <a:t> to </a:t>
            </a:r>
            <a:r>
              <a:rPr lang="da-DK" sz="8000" dirty="0" err="1" smtClean="0"/>
              <a:t>those</a:t>
            </a:r>
            <a:r>
              <a:rPr lang="da-DK" sz="8000" dirty="0" smtClean="0"/>
              <a:t> of </a:t>
            </a:r>
            <a:r>
              <a:rPr lang="da-DK" sz="8000" dirty="0" err="1" smtClean="0"/>
              <a:t>others</a:t>
            </a:r>
            <a:r>
              <a:rPr lang="da-DK" sz="8000" dirty="0" smtClean="0"/>
              <a:t> Carol </a:t>
            </a:r>
            <a:r>
              <a:rPr lang="da-DK" sz="8000" dirty="0" err="1" smtClean="0"/>
              <a:t>Gilligan</a:t>
            </a:r>
            <a:r>
              <a:rPr lang="da-DK" sz="8000" dirty="0" smtClean="0"/>
              <a:t>=    </a:t>
            </a:r>
            <a:r>
              <a:rPr lang="da-DK" sz="8000" dirty="0">
                <a:solidFill>
                  <a:schemeClr val="bg1"/>
                </a:solidFill>
              </a:rPr>
              <a:t> </a:t>
            </a:r>
            <a:r>
              <a:rPr lang="da-DK" sz="8000" dirty="0" smtClean="0">
                <a:solidFill>
                  <a:schemeClr val="bg1"/>
                </a:solidFill>
              </a:rPr>
              <a:t>                                                   </a:t>
            </a:r>
            <a:r>
              <a:rPr lang="da-DK" sz="8000" dirty="0" smtClean="0">
                <a:solidFill>
                  <a:srgbClr val="00B050"/>
                </a:solidFill>
              </a:rPr>
              <a:t>”ETHIC OF CARE”</a:t>
            </a:r>
          </a:p>
          <a:p>
            <a:pPr marL="0" indent="0">
              <a:buNone/>
            </a:pPr>
            <a:r>
              <a:rPr lang="da-DK" dirty="0" smtClean="0"/>
              <a:t>        </a:t>
            </a:r>
          </a:p>
          <a:p>
            <a:pPr marL="0" indent="0">
              <a:buNone/>
            </a:pPr>
            <a:endParaRPr lang="da-DK" dirty="0" smtClean="0"/>
          </a:p>
          <a:p>
            <a:pPr marL="0" indent="0">
              <a:buNone/>
            </a:pPr>
            <a:r>
              <a:rPr lang="da-DK" sz="1800" i="1" dirty="0"/>
              <a:t> </a:t>
            </a:r>
            <a:r>
              <a:rPr lang="da-DK" sz="1800" i="1" dirty="0" smtClean="0"/>
              <a:t>                                         * </a:t>
            </a:r>
            <a:r>
              <a:rPr lang="da-DK" sz="7200" i="1" dirty="0" smtClean="0"/>
              <a:t>Selv-</a:t>
            </a:r>
            <a:r>
              <a:rPr lang="da-DK" sz="7200" i="1" dirty="0" err="1" smtClean="0"/>
              <a:t>regarding</a:t>
            </a:r>
            <a:r>
              <a:rPr lang="da-DK" sz="7200" i="1" dirty="0" smtClean="0"/>
              <a:t> and </a:t>
            </a:r>
            <a:r>
              <a:rPr lang="da-DK" sz="7200" i="1" dirty="0" err="1" smtClean="0"/>
              <a:t>other</a:t>
            </a:r>
            <a:r>
              <a:rPr lang="da-DK" sz="7200" i="1" dirty="0" smtClean="0"/>
              <a:t> </a:t>
            </a:r>
            <a:r>
              <a:rPr lang="da-DK" sz="7200" i="1" dirty="0" err="1" smtClean="0"/>
              <a:t>regarding</a:t>
            </a:r>
            <a:r>
              <a:rPr lang="da-DK" sz="7200" i="1" dirty="0" smtClean="0"/>
              <a:t> </a:t>
            </a:r>
            <a:r>
              <a:rPr lang="da-DK" sz="7200" i="1" dirty="0" err="1" smtClean="0"/>
              <a:t>desires</a:t>
            </a:r>
            <a:endParaRPr lang="en-US" sz="7200" i="1" dirty="0"/>
          </a:p>
        </p:txBody>
      </p:sp>
    </p:spTree>
    <p:extLst>
      <p:ext uri="{BB962C8B-B14F-4D97-AF65-F5344CB8AC3E}">
        <p14:creationId xmlns:p14="http://schemas.microsoft.com/office/powerpoint/2010/main" val="308719216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solidFill>
                  <a:srgbClr val="FFFF00"/>
                </a:solidFill>
              </a:rPr>
              <a:t>Moral </a:t>
            </a:r>
            <a:r>
              <a:rPr lang="da-DK" dirty="0" err="1" smtClean="0">
                <a:solidFill>
                  <a:srgbClr val="FFFF00"/>
                </a:solidFill>
              </a:rPr>
              <a:t>relativism</a:t>
            </a:r>
            <a:endParaRPr lang="en-US" dirty="0">
              <a:solidFill>
                <a:srgbClr val="FFFF00"/>
              </a:solidFill>
            </a:endParaRPr>
          </a:p>
        </p:txBody>
      </p:sp>
      <p:sp>
        <p:nvSpPr>
          <p:cNvPr id="3" name="Content Placeholder 2"/>
          <p:cNvSpPr>
            <a:spLocks noGrp="1"/>
          </p:cNvSpPr>
          <p:nvPr>
            <p:ph idx="1"/>
          </p:nvPr>
        </p:nvSpPr>
        <p:spPr>
          <a:xfrm>
            <a:off x="381000" y="1447800"/>
            <a:ext cx="8229600" cy="3579849"/>
          </a:xfrm>
        </p:spPr>
        <p:txBody>
          <a:bodyPr>
            <a:noAutofit/>
          </a:bodyPr>
          <a:lstStyle/>
          <a:p>
            <a:r>
              <a:rPr lang="da-DK" sz="2400" dirty="0" smtClean="0"/>
              <a:t>All moral </a:t>
            </a:r>
            <a:r>
              <a:rPr lang="da-DK" sz="2400" dirty="0" err="1" smtClean="0"/>
              <a:t>judgments</a:t>
            </a:r>
            <a:r>
              <a:rPr lang="da-DK" sz="2400" dirty="0" smtClean="0"/>
              <a:t> </a:t>
            </a:r>
            <a:r>
              <a:rPr lang="da-DK" sz="2400" dirty="0" err="1" smtClean="0"/>
              <a:t>are</a:t>
            </a:r>
            <a:r>
              <a:rPr lang="da-DK" sz="2400" dirty="0" smtClean="0"/>
              <a:t> relative to the society and situations in </a:t>
            </a:r>
            <a:r>
              <a:rPr lang="da-DK" sz="2400" dirty="0" err="1" smtClean="0"/>
              <a:t>which</a:t>
            </a:r>
            <a:r>
              <a:rPr lang="da-DK" sz="2400" dirty="0" smtClean="0"/>
              <a:t> </a:t>
            </a:r>
            <a:r>
              <a:rPr lang="da-DK" sz="2400" dirty="0" err="1" smtClean="0"/>
              <a:t>individuals</a:t>
            </a:r>
            <a:r>
              <a:rPr lang="da-DK" sz="2400" dirty="0" smtClean="0"/>
              <a:t> find themselves ( </a:t>
            </a:r>
            <a:r>
              <a:rPr lang="da-DK" sz="2400" dirty="0" err="1" smtClean="0"/>
              <a:t>laws</a:t>
            </a:r>
            <a:r>
              <a:rPr lang="da-DK" sz="2400" dirty="0" smtClean="0"/>
              <a:t> and traditions).  A  </a:t>
            </a:r>
            <a:r>
              <a:rPr lang="da-DK" sz="2400" dirty="0" err="1" smtClean="0"/>
              <a:t>rather</a:t>
            </a:r>
            <a:r>
              <a:rPr lang="da-DK" sz="2400" dirty="0" smtClean="0"/>
              <a:t> </a:t>
            </a:r>
            <a:r>
              <a:rPr lang="da-DK" sz="2400" dirty="0" err="1" smtClean="0"/>
              <a:t>subjective</a:t>
            </a:r>
            <a:r>
              <a:rPr lang="da-DK" sz="2400" dirty="0" smtClean="0"/>
              <a:t> approach </a:t>
            </a:r>
          </a:p>
          <a:p>
            <a:endParaRPr lang="da-DK" sz="2400" dirty="0"/>
          </a:p>
          <a:p>
            <a:r>
              <a:rPr lang="da-DK" sz="2400" dirty="0" smtClean="0"/>
              <a:t>A tolerant ”LIVE AND LET LIVE ATTITUDE” to </a:t>
            </a:r>
            <a:r>
              <a:rPr lang="da-DK" sz="2400" dirty="0" err="1" smtClean="0"/>
              <a:t>other</a:t>
            </a:r>
            <a:r>
              <a:rPr lang="da-DK" sz="2400" dirty="0" smtClean="0"/>
              <a:t> </a:t>
            </a:r>
            <a:r>
              <a:rPr lang="da-DK" sz="2400" dirty="0" err="1" smtClean="0"/>
              <a:t>cultures</a:t>
            </a:r>
            <a:r>
              <a:rPr lang="da-DK" sz="2400" dirty="0" smtClean="0"/>
              <a:t>.</a:t>
            </a:r>
            <a:endParaRPr lang="da-DK" sz="2400" dirty="0" smtClean="0"/>
          </a:p>
          <a:p>
            <a:endParaRPr lang="da-DK" sz="2400" dirty="0" smtClean="0"/>
          </a:p>
          <a:p>
            <a:r>
              <a:rPr lang="da-DK" sz="2400" dirty="0" err="1" smtClean="0"/>
              <a:t>There</a:t>
            </a:r>
            <a:r>
              <a:rPr lang="da-DK" sz="2400" dirty="0" smtClean="0"/>
              <a:t> </a:t>
            </a:r>
            <a:r>
              <a:rPr lang="da-DK" sz="2400" dirty="0" err="1" smtClean="0"/>
              <a:t>are</a:t>
            </a:r>
            <a:r>
              <a:rPr lang="da-DK" sz="2400" dirty="0" smtClean="0"/>
              <a:t> </a:t>
            </a:r>
            <a:r>
              <a:rPr lang="da-DK" sz="2400" dirty="0" err="1" smtClean="0"/>
              <a:t>no</a:t>
            </a:r>
            <a:r>
              <a:rPr lang="da-DK" sz="2400" dirty="0" smtClean="0"/>
              <a:t> universal </a:t>
            </a:r>
            <a:r>
              <a:rPr lang="da-DK" sz="2400" dirty="0" err="1" smtClean="0"/>
              <a:t>values</a:t>
            </a:r>
            <a:r>
              <a:rPr lang="da-DK" sz="2400" dirty="0" smtClean="0"/>
              <a:t> – </a:t>
            </a:r>
            <a:r>
              <a:rPr lang="da-DK" sz="2400" dirty="0" err="1" smtClean="0"/>
              <a:t>no</a:t>
            </a:r>
            <a:r>
              <a:rPr lang="da-DK" sz="2400" dirty="0" smtClean="0"/>
              <a:t> </a:t>
            </a:r>
            <a:r>
              <a:rPr lang="da-DK" sz="2400" dirty="0" err="1" smtClean="0"/>
              <a:t>rights</a:t>
            </a:r>
            <a:r>
              <a:rPr lang="da-DK" sz="2400" dirty="0" smtClean="0"/>
              <a:t> to </a:t>
            </a:r>
            <a:r>
              <a:rPr lang="da-DK" sz="2400" dirty="0" err="1" smtClean="0"/>
              <a:t>impose</a:t>
            </a:r>
            <a:r>
              <a:rPr lang="da-DK" sz="2400" dirty="0" smtClean="0"/>
              <a:t> </a:t>
            </a:r>
            <a:r>
              <a:rPr lang="da-DK" sz="2400" dirty="0" err="1" smtClean="0"/>
              <a:t>values</a:t>
            </a:r>
            <a:r>
              <a:rPr lang="da-DK" sz="2400" dirty="0" smtClean="0"/>
              <a:t> on </a:t>
            </a:r>
            <a:r>
              <a:rPr lang="da-DK" sz="2400" dirty="0" err="1" smtClean="0"/>
              <a:t>other</a:t>
            </a:r>
            <a:r>
              <a:rPr lang="da-DK" sz="2400" dirty="0" smtClean="0"/>
              <a:t> </a:t>
            </a:r>
            <a:r>
              <a:rPr lang="da-DK" sz="2400" dirty="0" err="1" smtClean="0"/>
              <a:t>people</a:t>
            </a:r>
            <a:r>
              <a:rPr lang="da-DK" sz="2400" dirty="0" smtClean="0"/>
              <a:t> </a:t>
            </a:r>
            <a:endParaRPr lang="en-US" sz="2400" dirty="0"/>
          </a:p>
        </p:txBody>
      </p:sp>
    </p:spTree>
    <p:extLst>
      <p:ext uri="{BB962C8B-B14F-4D97-AF65-F5344CB8AC3E}">
        <p14:creationId xmlns:p14="http://schemas.microsoft.com/office/powerpoint/2010/main" val="308294901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err="1" smtClean="0">
                <a:solidFill>
                  <a:srgbClr val="FFFF00"/>
                </a:solidFill>
              </a:rPr>
              <a:t>Religious</a:t>
            </a:r>
            <a:r>
              <a:rPr lang="da-DK" dirty="0" smtClean="0">
                <a:solidFill>
                  <a:srgbClr val="FFFF00"/>
                </a:solidFill>
              </a:rPr>
              <a:t> </a:t>
            </a:r>
            <a:r>
              <a:rPr lang="da-DK" dirty="0" err="1" smtClean="0">
                <a:solidFill>
                  <a:srgbClr val="FFFF00"/>
                </a:solidFill>
              </a:rPr>
              <a:t>ethics</a:t>
            </a:r>
            <a:endParaRPr lang="en-US" dirty="0">
              <a:solidFill>
                <a:srgbClr val="FFFF00"/>
              </a:solidFill>
            </a:endParaRPr>
          </a:p>
        </p:txBody>
      </p:sp>
      <p:sp>
        <p:nvSpPr>
          <p:cNvPr id="3" name="Content Placeholder 2"/>
          <p:cNvSpPr>
            <a:spLocks noGrp="1"/>
          </p:cNvSpPr>
          <p:nvPr>
            <p:ph idx="1"/>
          </p:nvPr>
        </p:nvSpPr>
        <p:spPr>
          <a:xfrm>
            <a:off x="762000" y="1143000"/>
            <a:ext cx="7520940" cy="5486400"/>
          </a:xfrm>
        </p:spPr>
        <p:txBody>
          <a:bodyPr>
            <a:normAutofit fontScale="25000" lnSpcReduction="20000"/>
          </a:bodyPr>
          <a:lstStyle/>
          <a:p>
            <a:r>
              <a:rPr lang="da-DK" sz="8600" dirty="0" err="1" smtClean="0"/>
              <a:t>Based</a:t>
            </a:r>
            <a:r>
              <a:rPr lang="da-DK" sz="8600" dirty="0" smtClean="0"/>
              <a:t> on  </a:t>
            </a:r>
            <a:r>
              <a:rPr lang="da-DK" sz="8600" dirty="0" err="1" smtClean="0"/>
              <a:t>some</a:t>
            </a:r>
            <a:r>
              <a:rPr lang="da-DK" sz="8600" dirty="0" smtClean="0"/>
              <a:t> major </a:t>
            </a:r>
            <a:r>
              <a:rPr lang="da-DK" sz="8600" dirty="0" err="1" smtClean="0"/>
              <a:t>ancient</a:t>
            </a:r>
            <a:r>
              <a:rPr lang="da-DK" sz="8600" dirty="0" smtClean="0"/>
              <a:t> </a:t>
            </a:r>
            <a:r>
              <a:rPr lang="da-DK" sz="8600" dirty="0" err="1" smtClean="0"/>
              <a:t>documents</a:t>
            </a:r>
            <a:r>
              <a:rPr lang="da-DK" sz="8600" dirty="0" smtClean="0"/>
              <a:t> </a:t>
            </a:r>
            <a:r>
              <a:rPr lang="da-DK" sz="8600" dirty="0" err="1" smtClean="0"/>
              <a:t>such</a:t>
            </a:r>
            <a:r>
              <a:rPr lang="da-DK" sz="8600" dirty="0" smtClean="0"/>
              <a:t> as:</a:t>
            </a:r>
          </a:p>
          <a:p>
            <a:r>
              <a:rPr lang="da-DK" sz="8600" dirty="0" smtClean="0"/>
              <a:t>  </a:t>
            </a:r>
            <a:r>
              <a:rPr lang="da-DK" sz="8600" dirty="0" smtClean="0">
                <a:solidFill>
                  <a:srgbClr val="FFFFFF"/>
                </a:solidFill>
              </a:rPr>
              <a:t>                              The CODE OF HAMMURABI</a:t>
            </a:r>
            <a:endParaRPr lang="en-US" sz="8600" dirty="0">
              <a:solidFill>
                <a:srgbClr val="FFFFFF"/>
              </a:solidFill>
            </a:endParaRPr>
          </a:p>
          <a:p>
            <a:r>
              <a:rPr lang="da-DK" sz="8600" dirty="0" smtClean="0">
                <a:solidFill>
                  <a:srgbClr val="FFFFFF"/>
                </a:solidFill>
              </a:rPr>
              <a:t>                                 HANALECT*</a:t>
            </a:r>
          </a:p>
          <a:p>
            <a:r>
              <a:rPr lang="da-DK" sz="8600" dirty="0" smtClean="0">
                <a:solidFill>
                  <a:srgbClr val="FFFFFF"/>
                </a:solidFill>
              </a:rPr>
              <a:t>                                 THE KORAN</a:t>
            </a:r>
          </a:p>
          <a:p>
            <a:r>
              <a:rPr lang="da-DK" sz="8600" dirty="0" smtClean="0">
                <a:solidFill>
                  <a:srgbClr val="FFFFFF"/>
                </a:solidFill>
              </a:rPr>
              <a:t>                                 THE BIBLE</a:t>
            </a:r>
          </a:p>
          <a:p>
            <a:endParaRPr lang="da-DK" sz="8600" dirty="0">
              <a:solidFill>
                <a:srgbClr val="FFFFFF"/>
              </a:solidFill>
            </a:endParaRPr>
          </a:p>
          <a:p>
            <a:endParaRPr lang="da-DK" sz="8600" dirty="0" smtClean="0">
              <a:solidFill>
                <a:srgbClr val="FFFFFF"/>
              </a:solidFill>
            </a:endParaRPr>
          </a:p>
          <a:p>
            <a:r>
              <a:rPr lang="da-DK" sz="8600" dirty="0" err="1" smtClean="0">
                <a:solidFill>
                  <a:srgbClr val="FFFFFF"/>
                </a:solidFill>
              </a:rPr>
              <a:t>Both</a:t>
            </a:r>
            <a:r>
              <a:rPr lang="da-DK" sz="8600" dirty="0" smtClean="0">
                <a:solidFill>
                  <a:srgbClr val="FFFFFF"/>
                </a:solidFill>
              </a:rPr>
              <a:t> </a:t>
            </a:r>
            <a:r>
              <a:rPr lang="da-DK" sz="8600" dirty="0" err="1" smtClean="0">
                <a:solidFill>
                  <a:srgbClr val="FFFFFF"/>
                </a:solidFill>
              </a:rPr>
              <a:t>theist</a:t>
            </a:r>
            <a:r>
              <a:rPr lang="da-DK" sz="8600" dirty="0" smtClean="0">
                <a:solidFill>
                  <a:srgbClr val="FFFFFF"/>
                </a:solidFill>
              </a:rPr>
              <a:t>  and non –</a:t>
            </a:r>
            <a:r>
              <a:rPr lang="da-DK" sz="8600" dirty="0" err="1" smtClean="0">
                <a:solidFill>
                  <a:srgbClr val="FFFFFF"/>
                </a:solidFill>
              </a:rPr>
              <a:t>theist</a:t>
            </a:r>
            <a:r>
              <a:rPr lang="da-DK" sz="8600" dirty="0" smtClean="0">
                <a:solidFill>
                  <a:srgbClr val="FFFFFF"/>
                </a:solidFill>
              </a:rPr>
              <a:t> religions </a:t>
            </a:r>
            <a:r>
              <a:rPr lang="da-DK" sz="8600" dirty="0" err="1" smtClean="0">
                <a:solidFill>
                  <a:srgbClr val="FFFFFF"/>
                </a:solidFill>
              </a:rPr>
              <a:t>teach</a:t>
            </a:r>
            <a:r>
              <a:rPr lang="da-DK" sz="8600" dirty="0" smtClean="0">
                <a:solidFill>
                  <a:srgbClr val="FFFFFF"/>
                </a:solidFill>
              </a:rPr>
              <a:t> </a:t>
            </a:r>
            <a:r>
              <a:rPr lang="da-DK" sz="8600" dirty="0" err="1" smtClean="0">
                <a:solidFill>
                  <a:srgbClr val="FFFFFF"/>
                </a:solidFill>
              </a:rPr>
              <a:t>code</a:t>
            </a:r>
            <a:r>
              <a:rPr lang="da-DK" sz="8600" dirty="0" smtClean="0">
                <a:solidFill>
                  <a:srgbClr val="FFFFFF"/>
                </a:solidFill>
              </a:rPr>
              <a:t> of </a:t>
            </a:r>
            <a:r>
              <a:rPr lang="da-DK" sz="8600" dirty="0" err="1" smtClean="0">
                <a:solidFill>
                  <a:srgbClr val="FFFFFF"/>
                </a:solidFill>
              </a:rPr>
              <a:t>morality</a:t>
            </a:r>
            <a:r>
              <a:rPr lang="da-DK" sz="8600" dirty="0" smtClean="0">
                <a:solidFill>
                  <a:srgbClr val="FFFFFF"/>
                </a:solidFill>
              </a:rPr>
              <a:t> </a:t>
            </a:r>
            <a:r>
              <a:rPr lang="da-DK" sz="8600" dirty="0" err="1" smtClean="0">
                <a:solidFill>
                  <a:srgbClr val="FFFFFF"/>
                </a:solidFill>
              </a:rPr>
              <a:t>based</a:t>
            </a:r>
            <a:r>
              <a:rPr lang="da-DK" sz="8600" dirty="0" smtClean="0">
                <a:solidFill>
                  <a:srgbClr val="FFFFFF"/>
                </a:solidFill>
              </a:rPr>
              <a:t> on the </a:t>
            </a:r>
            <a:r>
              <a:rPr lang="da-DK" sz="8600" dirty="0" err="1" smtClean="0">
                <a:solidFill>
                  <a:srgbClr val="FFFFFF"/>
                </a:solidFill>
              </a:rPr>
              <a:t>will</a:t>
            </a:r>
            <a:r>
              <a:rPr lang="da-DK" sz="8600" dirty="0" smtClean="0">
                <a:solidFill>
                  <a:srgbClr val="FFFFFF"/>
                </a:solidFill>
              </a:rPr>
              <a:t> of a </a:t>
            </a:r>
            <a:r>
              <a:rPr lang="da-DK" sz="8600" dirty="0" err="1" smtClean="0">
                <a:solidFill>
                  <a:srgbClr val="FFFFFF"/>
                </a:solidFill>
              </a:rPr>
              <a:t>supreme</a:t>
            </a:r>
            <a:r>
              <a:rPr lang="da-DK" sz="8600" dirty="0" smtClean="0">
                <a:solidFill>
                  <a:srgbClr val="FFFFFF"/>
                </a:solidFill>
              </a:rPr>
              <a:t> </a:t>
            </a:r>
            <a:r>
              <a:rPr lang="da-DK" sz="8600" dirty="0" err="1" smtClean="0">
                <a:solidFill>
                  <a:srgbClr val="FFFFFF"/>
                </a:solidFill>
              </a:rPr>
              <a:t>being</a:t>
            </a:r>
            <a:endParaRPr lang="da-DK" sz="8600" dirty="0" smtClean="0">
              <a:solidFill>
                <a:srgbClr val="FFFFFF"/>
              </a:solidFill>
            </a:endParaRPr>
          </a:p>
          <a:p>
            <a:r>
              <a:rPr lang="da-DK" sz="8600" dirty="0" smtClean="0">
                <a:solidFill>
                  <a:srgbClr val="FFFFFF"/>
                </a:solidFill>
              </a:rPr>
              <a:t>(</a:t>
            </a:r>
            <a:r>
              <a:rPr lang="da-DK" sz="8600" dirty="0" err="1" smtClean="0">
                <a:solidFill>
                  <a:srgbClr val="FFFFFF"/>
                </a:solidFill>
              </a:rPr>
              <a:t>Jehovah</a:t>
            </a:r>
            <a:r>
              <a:rPr lang="da-DK" sz="8600" dirty="0" smtClean="0">
                <a:solidFill>
                  <a:srgbClr val="FFFFFF"/>
                </a:solidFill>
              </a:rPr>
              <a:t>, God, Allah) or </a:t>
            </a:r>
            <a:r>
              <a:rPr lang="da-DK" sz="8600" dirty="0" err="1" smtClean="0">
                <a:solidFill>
                  <a:srgbClr val="FFFFFF"/>
                </a:solidFill>
              </a:rPr>
              <a:t>other</a:t>
            </a:r>
            <a:r>
              <a:rPr lang="da-DK" sz="8600" dirty="0" smtClean="0">
                <a:solidFill>
                  <a:srgbClr val="FFFFFF"/>
                </a:solidFill>
              </a:rPr>
              <a:t> forces </a:t>
            </a:r>
            <a:r>
              <a:rPr lang="da-DK" sz="8600" dirty="0" err="1" smtClean="0">
                <a:solidFill>
                  <a:srgbClr val="FFFFFF"/>
                </a:solidFill>
              </a:rPr>
              <a:t>beyond</a:t>
            </a:r>
            <a:r>
              <a:rPr lang="da-DK" sz="8600" dirty="0" smtClean="0">
                <a:solidFill>
                  <a:srgbClr val="FFFFFF"/>
                </a:solidFill>
              </a:rPr>
              <a:t> the </a:t>
            </a:r>
            <a:r>
              <a:rPr lang="da-DK" sz="8600" dirty="0" err="1" smtClean="0">
                <a:solidFill>
                  <a:srgbClr val="FFFFFF"/>
                </a:solidFill>
              </a:rPr>
              <a:t>material</a:t>
            </a:r>
            <a:r>
              <a:rPr lang="da-DK" sz="8600" dirty="0" smtClean="0">
                <a:solidFill>
                  <a:srgbClr val="FFFFFF"/>
                </a:solidFill>
              </a:rPr>
              <a:t> </a:t>
            </a:r>
            <a:r>
              <a:rPr lang="da-DK" sz="8600" dirty="0" err="1" smtClean="0">
                <a:solidFill>
                  <a:srgbClr val="FFFFFF"/>
                </a:solidFill>
              </a:rPr>
              <a:t>world</a:t>
            </a:r>
            <a:r>
              <a:rPr lang="da-DK" sz="8600" dirty="0">
                <a:solidFill>
                  <a:srgbClr val="FFFFFF"/>
                </a:solidFill>
              </a:rPr>
              <a:t>:</a:t>
            </a:r>
          </a:p>
          <a:p>
            <a:endParaRPr lang="da-DK" sz="8600" dirty="0" smtClean="0">
              <a:solidFill>
                <a:schemeClr val="bg1"/>
              </a:solidFill>
            </a:endParaRPr>
          </a:p>
          <a:p>
            <a:r>
              <a:rPr lang="da-DK" sz="8600" dirty="0" smtClean="0">
                <a:solidFill>
                  <a:schemeClr val="bg1"/>
                </a:solidFill>
              </a:rPr>
              <a:t>Major </a:t>
            </a:r>
            <a:r>
              <a:rPr lang="da-DK" sz="8600" dirty="0" err="1" smtClean="0">
                <a:solidFill>
                  <a:schemeClr val="bg1"/>
                </a:solidFill>
              </a:rPr>
              <a:t>concepts</a:t>
            </a:r>
            <a:r>
              <a:rPr lang="da-DK" sz="8600" dirty="0" smtClean="0">
                <a:solidFill>
                  <a:schemeClr val="bg1"/>
                </a:solidFill>
              </a:rPr>
              <a:t>:      ”DO AS YOU WOULD BE DONE BY”</a:t>
            </a:r>
          </a:p>
          <a:p>
            <a:r>
              <a:rPr lang="da-DK" sz="8600" dirty="0">
                <a:solidFill>
                  <a:srgbClr val="FFFF00"/>
                </a:solidFill>
              </a:rPr>
              <a:t> </a:t>
            </a:r>
            <a:r>
              <a:rPr lang="da-DK" sz="8600" dirty="0" smtClean="0">
                <a:solidFill>
                  <a:srgbClr val="FFFF00"/>
                </a:solidFill>
              </a:rPr>
              <a:t>                              THE  </a:t>
            </a:r>
            <a:r>
              <a:rPr lang="da-DK" sz="8600" dirty="0" smtClean="0">
                <a:solidFill>
                  <a:srgbClr val="FFC000"/>
                </a:solidFill>
              </a:rPr>
              <a:t>GOLDEN RULE</a:t>
            </a:r>
            <a:endParaRPr lang="da-DK" sz="8600" dirty="0" smtClean="0">
              <a:solidFill>
                <a:schemeClr val="bg1"/>
              </a:solidFill>
            </a:endParaRPr>
          </a:p>
          <a:p>
            <a:endParaRPr lang="da-DK" dirty="0">
              <a:solidFill>
                <a:schemeClr val="bg1"/>
              </a:solidFill>
            </a:endParaRPr>
          </a:p>
          <a:p>
            <a:endParaRPr lang="da-DK" dirty="0" smtClean="0">
              <a:solidFill>
                <a:schemeClr val="bg1"/>
              </a:solidFill>
            </a:endParaRPr>
          </a:p>
          <a:p>
            <a:endParaRPr lang="da-DK" dirty="0" smtClean="0">
              <a:solidFill>
                <a:schemeClr val="bg1"/>
              </a:solidFill>
            </a:endParaRPr>
          </a:p>
          <a:p>
            <a:endParaRPr lang="da-DK" dirty="0">
              <a:solidFill>
                <a:schemeClr val="bg1"/>
              </a:solidFill>
            </a:endParaRPr>
          </a:p>
          <a:p>
            <a:r>
              <a:rPr lang="da-DK" dirty="0" smtClean="0">
                <a:solidFill>
                  <a:schemeClr val="bg1"/>
                </a:solidFill>
              </a:rPr>
              <a:t>*</a:t>
            </a:r>
            <a:r>
              <a:rPr lang="da-DK" dirty="0" err="1" smtClean="0">
                <a:solidFill>
                  <a:schemeClr val="bg1"/>
                </a:solidFill>
              </a:rPr>
              <a:t>Confusian</a:t>
            </a:r>
            <a:endParaRPr lang="da-DK" dirty="0" smtClean="0">
              <a:solidFill>
                <a:schemeClr val="bg1"/>
              </a:solidFill>
            </a:endParaRPr>
          </a:p>
          <a:p>
            <a:endParaRPr lang="da-DK" dirty="0" smtClean="0">
              <a:solidFill>
                <a:schemeClr val="bg1"/>
              </a:solidFill>
            </a:endParaRPr>
          </a:p>
          <a:p>
            <a:r>
              <a:rPr lang="da-DK" dirty="0" smtClean="0">
                <a:solidFill>
                  <a:srgbClr val="FFC000"/>
                </a:solidFill>
              </a:rPr>
              <a:t>All </a:t>
            </a:r>
            <a:r>
              <a:rPr lang="da-DK" dirty="0" err="1" smtClean="0">
                <a:solidFill>
                  <a:srgbClr val="FFC000"/>
                </a:solidFill>
              </a:rPr>
              <a:t>express</a:t>
            </a:r>
            <a:r>
              <a:rPr lang="da-DK" dirty="0" smtClean="0">
                <a:solidFill>
                  <a:srgbClr val="FFC000"/>
                </a:solidFill>
              </a:rPr>
              <a:t> </a:t>
            </a:r>
            <a:r>
              <a:rPr lang="da-DK" dirty="0" err="1" smtClean="0">
                <a:solidFill>
                  <a:srgbClr val="FFC000"/>
                </a:solidFill>
              </a:rPr>
              <a:t>virtues</a:t>
            </a:r>
            <a:r>
              <a:rPr lang="da-DK" dirty="0" smtClean="0">
                <a:solidFill>
                  <a:srgbClr val="FFC000"/>
                </a:solidFill>
              </a:rPr>
              <a:t> </a:t>
            </a:r>
            <a:r>
              <a:rPr lang="da-DK" dirty="0" err="1" smtClean="0">
                <a:solidFill>
                  <a:srgbClr val="FFC000"/>
                </a:solidFill>
              </a:rPr>
              <a:t>similar</a:t>
            </a:r>
            <a:r>
              <a:rPr lang="da-DK" dirty="0" smtClean="0">
                <a:solidFill>
                  <a:srgbClr val="FFC000"/>
                </a:solidFill>
              </a:rPr>
              <a:t> to </a:t>
            </a:r>
            <a:r>
              <a:rPr lang="da-DK" dirty="0" err="1" smtClean="0">
                <a:solidFill>
                  <a:srgbClr val="FFC000"/>
                </a:solidFill>
              </a:rPr>
              <a:t>one</a:t>
            </a:r>
            <a:r>
              <a:rPr lang="da-DK" dirty="0" smtClean="0">
                <a:solidFill>
                  <a:srgbClr val="FFC000"/>
                </a:solidFill>
              </a:rPr>
              <a:t> </a:t>
            </a:r>
            <a:r>
              <a:rPr lang="da-DK" dirty="0" err="1" smtClean="0">
                <a:solidFill>
                  <a:srgbClr val="FFC000"/>
                </a:solidFill>
              </a:rPr>
              <a:t>another</a:t>
            </a:r>
            <a:r>
              <a:rPr lang="da-DK" dirty="0" smtClean="0">
                <a:solidFill>
                  <a:srgbClr val="FFC000"/>
                </a:solidFill>
              </a:rPr>
              <a:t>, as </a:t>
            </a:r>
            <a:r>
              <a:rPr lang="da-DK" dirty="0" err="1" smtClean="0">
                <a:solidFill>
                  <a:srgbClr val="FFC000"/>
                </a:solidFill>
              </a:rPr>
              <a:t>does</a:t>
            </a:r>
            <a:r>
              <a:rPr lang="da-DK" dirty="0" smtClean="0">
                <a:solidFill>
                  <a:srgbClr val="FFC000"/>
                </a:solidFill>
              </a:rPr>
              <a:t> the </a:t>
            </a:r>
            <a:r>
              <a:rPr lang="da-DK" dirty="0" err="1" smtClean="0">
                <a:solidFill>
                  <a:srgbClr val="FFC000"/>
                </a:solidFill>
              </a:rPr>
              <a:t>modern</a:t>
            </a:r>
            <a:r>
              <a:rPr lang="da-DK" dirty="0" smtClean="0">
                <a:solidFill>
                  <a:srgbClr val="FFC000"/>
                </a:solidFill>
              </a:rPr>
              <a:t> </a:t>
            </a:r>
            <a:r>
              <a:rPr lang="da-DK" dirty="0" err="1" smtClean="0">
                <a:solidFill>
                  <a:srgbClr val="FFC000"/>
                </a:solidFill>
              </a:rPr>
              <a:t>universaL</a:t>
            </a:r>
            <a:r>
              <a:rPr lang="da-DK" dirty="0" smtClean="0">
                <a:solidFill>
                  <a:srgbClr val="FFC000"/>
                </a:solidFill>
              </a:rPr>
              <a:t> DECLARATION OF HUMAN RIGHTS</a:t>
            </a:r>
          </a:p>
          <a:p>
            <a:endParaRPr lang="da-DK" dirty="0">
              <a:solidFill>
                <a:schemeClr val="bg1"/>
              </a:solidFill>
            </a:endParaRPr>
          </a:p>
          <a:p>
            <a:endParaRPr lang="da-DK" dirty="0" smtClean="0">
              <a:solidFill>
                <a:schemeClr val="bg1"/>
              </a:solidFill>
            </a:endParaRPr>
          </a:p>
          <a:p>
            <a:endParaRPr lang="da-DK" dirty="0">
              <a:solidFill>
                <a:schemeClr val="bg1"/>
              </a:solidFill>
            </a:endParaRPr>
          </a:p>
          <a:p>
            <a:endParaRPr lang="da-DK" dirty="0" smtClean="0">
              <a:solidFill>
                <a:schemeClr val="bg1"/>
              </a:solidFill>
            </a:endParaRPr>
          </a:p>
        </p:txBody>
      </p:sp>
    </p:spTree>
    <p:extLst>
      <p:ext uri="{BB962C8B-B14F-4D97-AF65-F5344CB8AC3E}">
        <p14:creationId xmlns:p14="http://schemas.microsoft.com/office/powerpoint/2010/main" val="398105295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520940" cy="548640"/>
          </a:xfrm>
        </p:spPr>
        <p:txBody>
          <a:bodyPr/>
          <a:lstStyle/>
          <a:p>
            <a:r>
              <a:rPr lang="da-DK" dirty="0" smtClean="0">
                <a:solidFill>
                  <a:srgbClr val="FFC000"/>
                </a:solidFill>
              </a:rPr>
              <a:t>DUTY ETHICS/ </a:t>
            </a:r>
            <a:r>
              <a:rPr lang="da-DK" dirty="0" err="1" smtClean="0">
                <a:solidFill>
                  <a:srgbClr val="FFC000"/>
                </a:solidFill>
              </a:rPr>
              <a:t>deontologgy</a:t>
            </a:r>
            <a:r>
              <a:rPr lang="da-DK" dirty="0" smtClean="0">
                <a:solidFill>
                  <a:srgbClr val="FFC000"/>
                </a:solidFill>
              </a:rPr>
              <a:t/>
            </a:r>
            <a:br>
              <a:rPr lang="da-DK" dirty="0" smtClean="0">
                <a:solidFill>
                  <a:srgbClr val="FFC000"/>
                </a:solidFill>
              </a:rPr>
            </a:br>
            <a:r>
              <a:rPr lang="da-DK" dirty="0" smtClean="0">
                <a:solidFill>
                  <a:srgbClr val="FFC000"/>
                </a:solidFill>
              </a:rPr>
              <a:t>”The </a:t>
            </a:r>
            <a:r>
              <a:rPr lang="da-DK" dirty="0" err="1" smtClean="0">
                <a:solidFill>
                  <a:srgbClr val="FFC000"/>
                </a:solidFill>
              </a:rPr>
              <a:t>categorical</a:t>
            </a:r>
            <a:r>
              <a:rPr lang="da-DK" dirty="0" smtClean="0">
                <a:solidFill>
                  <a:srgbClr val="FFC000"/>
                </a:solidFill>
              </a:rPr>
              <a:t> imperative”*</a:t>
            </a:r>
            <a:endParaRPr lang="en-US" dirty="0">
              <a:solidFill>
                <a:srgbClr val="FFC000"/>
              </a:solidFill>
            </a:endParaRPr>
          </a:p>
        </p:txBody>
      </p:sp>
      <p:sp>
        <p:nvSpPr>
          <p:cNvPr id="3" name="Content Placeholder 2"/>
          <p:cNvSpPr>
            <a:spLocks noGrp="1"/>
          </p:cNvSpPr>
          <p:nvPr>
            <p:ph idx="1"/>
          </p:nvPr>
        </p:nvSpPr>
        <p:spPr/>
        <p:txBody>
          <a:bodyPr>
            <a:normAutofit fontScale="92500" lnSpcReduction="10000"/>
          </a:bodyPr>
          <a:lstStyle/>
          <a:p>
            <a:endParaRPr lang="da-DK" dirty="0"/>
          </a:p>
          <a:p>
            <a:r>
              <a:rPr lang="da-DK" dirty="0" err="1" smtClean="0"/>
              <a:t>Rules</a:t>
            </a:r>
            <a:r>
              <a:rPr lang="da-DK" dirty="0" smtClean="0"/>
              <a:t> of </a:t>
            </a:r>
            <a:r>
              <a:rPr lang="da-DK" dirty="0" err="1" smtClean="0"/>
              <a:t>behaviour</a:t>
            </a:r>
            <a:r>
              <a:rPr lang="da-DK" dirty="0" smtClean="0"/>
              <a:t>  </a:t>
            </a:r>
            <a:r>
              <a:rPr lang="da-DK" dirty="0" err="1" smtClean="0"/>
              <a:t>which</a:t>
            </a:r>
            <a:r>
              <a:rPr lang="da-DK" dirty="0" smtClean="0"/>
              <a:t> ar </a:t>
            </a:r>
            <a:r>
              <a:rPr lang="da-DK" dirty="0" err="1" smtClean="0"/>
              <a:t>claimed</a:t>
            </a:r>
            <a:r>
              <a:rPr lang="da-DK" dirty="0" smtClean="0"/>
              <a:t> to </a:t>
            </a:r>
            <a:r>
              <a:rPr lang="da-DK" dirty="0" err="1" smtClean="0"/>
              <a:t>be</a:t>
            </a:r>
            <a:r>
              <a:rPr lang="da-DK" dirty="0" smtClean="0"/>
              <a:t> right  or </a:t>
            </a:r>
            <a:r>
              <a:rPr lang="da-DK" dirty="0" err="1" smtClean="0"/>
              <a:t>wrong</a:t>
            </a:r>
            <a:r>
              <a:rPr lang="da-DK" dirty="0" smtClean="0"/>
              <a:t> </a:t>
            </a:r>
            <a:r>
              <a:rPr lang="da-DK" dirty="0" err="1" smtClean="0"/>
              <a:t>regardless</a:t>
            </a:r>
            <a:r>
              <a:rPr lang="da-DK" dirty="0" smtClean="0"/>
              <a:t> of the </a:t>
            </a:r>
            <a:r>
              <a:rPr lang="da-DK" dirty="0" err="1" smtClean="0"/>
              <a:t>consequence</a:t>
            </a:r>
            <a:r>
              <a:rPr lang="da-DK" dirty="0" smtClean="0"/>
              <a:t>= ABSOLUTE moral </a:t>
            </a:r>
            <a:r>
              <a:rPr lang="da-DK" dirty="0" smtClean="0">
                <a:solidFill>
                  <a:schemeClr val="bg1"/>
                </a:solidFill>
              </a:rPr>
              <a:t>RULES</a:t>
            </a:r>
          </a:p>
          <a:p>
            <a:r>
              <a:rPr lang="da-DK" sz="4000" dirty="0" smtClean="0"/>
              <a:t>                     = </a:t>
            </a:r>
            <a:endParaRPr lang="da-DK" sz="4000" dirty="0"/>
          </a:p>
          <a:p>
            <a:r>
              <a:rPr lang="da-DK" dirty="0" smtClean="0"/>
              <a:t> </a:t>
            </a:r>
            <a:r>
              <a:rPr lang="da-DK" dirty="0" err="1" smtClean="0">
                <a:solidFill>
                  <a:srgbClr val="FFFFFF"/>
                </a:solidFill>
              </a:rPr>
              <a:t>matters</a:t>
            </a:r>
            <a:r>
              <a:rPr lang="da-DK" dirty="0" smtClean="0">
                <a:solidFill>
                  <a:srgbClr val="FFFFFF"/>
                </a:solidFill>
              </a:rPr>
              <a:t> of  PRINCIPLES/</a:t>
            </a:r>
            <a:r>
              <a:rPr lang="da-DK" dirty="0" err="1" smtClean="0">
                <a:solidFill>
                  <a:srgbClr val="FFFFFF"/>
                </a:solidFill>
              </a:rPr>
              <a:t>laws</a:t>
            </a:r>
            <a:r>
              <a:rPr lang="da-DK" dirty="0" smtClean="0">
                <a:solidFill>
                  <a:srgbClr val="FFFFFF"/>
                </a:solidFill>
              </a:rPr>
              <a:t>/ </a:t>
            </a:r>
            <a:r>
              <a:rPr lang="da-DK" dirty="0" err="1" smtClean="0">
                <a:solidFill>
                  <a:srgbClr val="FFFFFF"/>
                </a:solidFill>
              </a:rPr>
              <a:t>objective</a:t>
            </a:r>
            <a:r>
              <a:rPr lang="da-DK" dirty="0" smtClean="0">
                <a:solidFill>
                  <a:srgbClr val="FFFFFF"/>
                </a:solidFill>
              </a:rPr>
              <a:t> </a:t>
            </a:r>
            <a:r>
              <a:rPr lang="da-DK" dirty="0" err="1" smtClean="0">
                <a:solidFill>
                  <a:srgbClr val="FFFFFF"/>
                </a:solidFill>
              </a:rPr>
              <a:t>duties</a:t>
            </a:r>
            <a:r>
              <a:rPr lang="da-DK" dirty="0" smtClean="0">
                <a:solidFill>
                  <a:srgbClr val="FFFFFF"/>
                </a:solidFill>
              </a:rPr>
              <a:t>/</a:t>
            </a:r>
            <a:r>
              <a:rPr lang="da-DK" dirty="0" err="1" smtClean="0">
                <a:solidFill>
                  <a:srgbClr val="FFFFFF"/>
                </a:solidFill>
              </a:rPr>
              <a:t>concept</a:t>
            </a:r>
            <a:r>
              <a:rPr lang="da-DK" dirty="0" smtClean="0">
                <a:solidFill>
                  <a:srgbClr val="FFFFFF"/>
                </a:solidFill>
              </a:rPr>
              <a:t> of </a:t>
            </a:r>
            <a:r>
              <a:rPr lang="da-DK" dirty="0" err="1" smtClean="0">
                <a:solidFill>
                  <a:srgbClr val="FFFFFF"/>
                </a:solidFill>
              </a:rPr>
              <a:t>universalizabily</a:t>
            </a:r>
            <a:endParaRPr lang="da-DK" dirty="0" smtClean="0">
              <a:solidFill>
                <a:srgbClr val="FFFFFF"/>
              </a:solidFill>
            </a:endParaRPr>
          </a:p>
          <a:p>
            <a:endParaRPr lang="da-DK" dirty="0">
              <a:solidFill>
                <a:srgbClr val="FFFFFF"/>
              </a:solidFill>
            </a:endParaRPr>
          </a:p>
          <a:p>
            <a:endParaRPr lang="da-DK" dirty="0" smtClean="0"/>
          </a:p>
          <a:p>
            <a:r>
              <a:rPr lang="da-DK" dirty="0" err="1" smtClean="0"/>
              <a:t>Historically</a:t>
            </a:r>
            <a:r>
              <a:rPr lang="da-DK" dirty="0" smtClean="0"/>
              <a:t> </a:t>
            </a:r>
            <a:r>
              <a:rPr lang="da-DK" dirty="0" err="1" smtClean="0"/>
              <a:t>coined</a:t>
            </a:r>
            <a:r>
              <a:rPr lang="da-DK" dirty="0" smtClean="0"/>
              <a:t> by </a:t>
            </a:r>
            <a:r>
              <a:rPr lang="da-DK" dirty="0" err="1" smtClean="0"/>
              <a:t>I.Kant</a:t>
            </a:r>
            <a:r>
              <a:rPr lang="da-DK" dirty="0" smtClean="0"/>
              <a:t>:</a:t>
            </a:r>
          </a:p>
          <a:p>
            <a:r>
              <a:rPr lang="da-DK" dirty="0" smtClean="0"/>
              <a:t>It is </a:t>
            </a:r>
            <a:r>
              <a:rPr lang="da-DK" dirty="0" err="1" smtClean="0"/>
              <a:t>our</a:t>
            </a:r>
            <a:r>
              <a:rPr lang="da-DK" dirty="0" smtClean="0"/>
              <a:t> </a:t>
            </a:r>
            <a:r>
              <a:rPr lang="da-DK" dirty="0" err="1" smtClean="0"/>
              <a:t>duty</a:t>
            </a:r>
            <a:r>
              <a:rPr lang="da-DK" dirty="0" smtClean="0"/>
              <a:t> </a:t>
            </a:r>
            <a:r>
              <a:rPr lang="da-DK" dirty="0" smtClean="0">
                <a:solidFill>
                  <a:srgbClr val="FFFF00"/>
                </a:solidFill>
              </a:rPr>
              <a:t>to </a:t>
            </a:r>
            <a:r>
              <a:rPr lang="da-DK" dirty="0" err="1" smtClean="0">
                <a:solidFill>
                  <a:srgbClr val="FFFF00"/>
                </a:solidFill>
              </a:rPr>
              <a:t>treat</a:t>
            </a:r>
            <a:r>
              <a:rPr lang="da-DK" dirty="0" smtClean="0">
                <a:solidFill>
                  <a:srgbClr val="FFFF00"/>
                </a:solidFill>
              </a:rPr>
              <a:t> all </a:t>
            </a:r>
            <a:r>
              <a:rPr lang="da-DK" dirty="0" err="1" smtClean="0">
                <a:solidFill>
                  <a:srgbClr val="FFFF00"/>
                </a:solidFill>
              </a:rPr>
              <a:t>people</a:t>
            </a:r>
            <a:r>
              <a:rPr lang="da-DK" dirty="0" smtClean="0">
                <a:solidFill>
                  <a:srgbClr val="FFFF00"/>
                </a:solidFill>
              </a:rPr>
              <a:t> as </a:t>
            </a:r>
            <a:r>
              <a:rPr lang="da-DK" dirty="0" err="1" smtClean="0">
                <a:solidFill>
                  <a:srgbClr val="FFFF00"/>
                </a:solidFill>
              </a:rPr>
              <a:t>ends</a:t>
            </a:r>
            <a:r>
              <a:rPr lang="da-DK" dirty="0" smtClean="0">
                <a:solidFill>
                  <a:srgbClr val="FFFF00"/>
                </a:solidFill>
              </a:rPr>
              <a:t> in themselves, not </a:t>
            </a:r>
            <a:r>
              <a:rPr lang="da-DK" dirty="0" err="1" smtClean="0">
                <a:solidFill>
                  <a:srgbClr val="FFFF00"/>
                </a:solidFill>
              </a:rPr>
              <a:t>means</a:t>
            </a:r>
            <a:r>
              <a:rPr lang="da-DK" dirty="0" smtClean="0">
                <a:solidFill>
                  <a:srgbClr val="FFFF00"/>
                </a:solidFill>
              </a:rPr>
              <a:t> to end.</a:t>
            </a:r>
          </a:p>
          <a:p>
            <a:endParaRPr lang="da-DK" dirty="0">
              <a:solidFill>
                <a:srgbClr val="FFFF00"/>
              </a:solidFill>
            </a:endParaRPr>
          </a:p>
          <a:p>
            <a:r>
              <a:rPr lang="da-DK" dirty="0" err="1" smtClean="0"/>
              <a:t>Based</a:t>
            </a:r>
            <a:r>
              <a:rPr lang="da-DK" dirty="0" smtClean="0"/>
              <a:t> on 4 </a:t>
            </a:r>
            <a:r>
              <a:rPr lang="da-DK" dirty="0" err="1" smtClean="0"/>
              <a:t>characteristics</a:t>
            </a:r>
            <a:r>
              <a:rPr lang="da-DK" dirty="0" smtClean="0"/>
              <a:t>: REASON- THE GOLDEN RULE-MOTIVES- OBJECTIVITY</a:t>
            </a:r>
          </a:p>
        </p:txBody>
      </p:sp>
    </p:spTree>
    <p:extLst>
      <p:ext uri="{BB962C8B-B14F-4D97-AF65-F5344CB8AC3E}">
        <p14:creationId xmlns:p14="http://schemas.microsoft.com/office/powerpoint/2010/main" val="17512194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z="3200" dirty="0" err="1" smtClean="0">
                <a:solidFill>
                  <a:srgbClr val="FFC000"/>
                </a:solidFill>
              </a:rPr>
              <a:t>Utilitarianism</a:t>
            </a:r>
            <a:r>
              <a:rPr lang="da-DK" sz="3200" dirty="0" smtClean="0">
                <a:solidFill>
                  <a:srgbClr val="FFC000"/>
                </a:solidFill>
              </a:rPr>
              <a:t>*</a:t>
            </a:r>
            <a:endParaRPr lang="en-US" sz="3200" dirty="0">
              <a:solidFill>
                <a:srgbClr val="FFC000"/>
              </a:solidFill>
            </a:endParaRPr>
          </a:p>
        </p:txBody>
      </p:sp>
      <p:sp>
        <p:nvSpPr>
          <p:cNvPr id="3" name="Content Placeholder 2"/>
          <p:cNvSpPr>
            <a:spLocks noGrp="1"/>
          </p:cNvSpPr>
          <p:nvPr>
            <p:ph idx="1"/>
          </p:nvPr>
        </p:nvSpPr>
        <p:spPr>
          <a:xfrm>
            <a:off x="457200" y="1143000"/>
            <a:ext cx="8686800" cy="4495800"/>
          </a:xfrm>
        </p:spPr>
        <p:txBody>
          <a:bodyPr>
            <a:normAutofit fontScale="40000" lnSpcReduction="20000"/>
          </a:bodyPr>
          <a:lstStyle/>
          <a:p>
            <a:r>
              <a:rPr lang="da-DK" sz="5000" dirty="0" smtClean="0"/>
              <a:t>The </a:t>
            </a:r>
            <a:r>
              <a:rPr lang="da-DK" sz="5000" dirty="0" err="1" smtClean="0"/>
              <a:t>rightness</a:t>
            </a:r>
            <a:r>
              <a:rPr lang="da-DK" sz="5000" dirty="0" smtClean="0"/>
              <a:t> or the </a:t>
            </a:r>
            <a:r>
              <a:rPr lang="da-DK" sz="5000" dirty="0" err="1" smtClean="0"/>
              <a:t>wrongness</a:t>
            </a:r>
            <a:r>
              <a:rPr lang="da-DK" sz="5000" dirty="0" smtClean="0"/>
              <a:t> of an action </a:t>
            </a:r>
            <a:r>
              <a:rPr lang="da-DK" sz="5000" dirty="0" err="1" smtClean="0"/>
              <a:t>depends</a:t>
            </a:r>
            <a:r>
              <a:rPr lang="da-DK" sz="5000" dirty="0"/>
              <a:t> </a:t>
            </a:r>
            <a:r>
              <a:rPr lang="da-DK" sz="5000" dirty="0" err="1"/>
              <a:t>entirely</a:t>
            </a:r>
            <a:r>
              <a:rPr lang="da-DK" sz="5000" dirty="0"/>
              <a:t> </a:t>
            </a:r>
            <a:r>
              <a:rPr lang="da-DK" sz="5000" dirty="0" smtClean="0"/>
              <a:t>upon the </a:t>
            </a:r>
            <a:r>
              <a:rPr lang="da-DK" sz="5000" dirty="0" smtClean="0">
                <a:solidFill>
                  <a:schemeClr val="bg1"/>
                </a:solidFill>
              </a:rPr>
              <a:t>EFFECTS </a:t>
            </a:r>
            <a:r>
              <a:rPr lang="da-DK" sz="5000" dirty="0" smtClean="0"/>
              <a:t>(</a:t>
            </a:r>
            <a:r>
              <a:rPr lang="da-DK" sz="5000" dirty="0" err="1" smtClean="0"/>
              <a:t>results</a:t>
            </a:r>
            <a:r>
              <a:rPr lang="da-DK" sz="5000" dirty="0" smtClean="0"/>
              <a:t>/</a:t>
            </a:r>
            <a:r>
              <a:rPr lang="da-DK" sz="5000" dirty="0" err="1" smtClean="0"/>
              <a:t>outcome</a:t>
            </a:r>
            <a:r>
              <a:rPr lang="da-DK" sz="5000" dirty="0" smtClean="0"/>
              <a:t>)  </a:t>
            </a:r>
            <a:r>
              <a:rPr lang="da-DK" sz="5000" dirty="0" err="1" smtClean="0"/>
              <a:t>which</a:t>
            </a:r>
            <a:r>
              <a:rPr lang="da-DK" sz="5000" dirty="0"/>
              <a:t> </a:t>
            </a:r>
            <a:r>
              <a:rPr lang="da-DK" sz="5000" dirty="0" smtClean="0"/>
              <a:t>the action has:</a:t>
            </a:r>
          </a:p>
          <a:p>
            <a:endParaRPr lang="da-DK" dirty="0"/>
          </a:p>
          <a:p>
            <a:endParaRPr lang="da-DK" dirty="0" smtClean="0"/>
          </a:p>
          <a:p>
            <a:endParaRPr lang="da-DK" dirty="0"/>
          </a:p>
          <a:p>
            <a:endParaRPr lang="da-DK" dirty="0" smtClean="0"/>
          </a:p>
          <a:p>
            <a:endParaRPr lang="da-DK" dirty="0" smtClean="0"/>
          </a:p>
          <a:p>
            <a:pPr marL="1143000" indent="-1143000">
              <a:buFont typeface="Arial" pitchFamily="34" charset="0"/>
              <a:buChar char="•"/>
            </a:pPr>
            <a:r>
              <a:rPr lang="da-DK" sz="4900" dirty="0" smtClean="0">
                <a:solidFill>
                  <a:schemeClr val="bg1"/>
                </a:solidFill>
              </a:rPr>
              <a:t>MAXIMIZE HAPINESS</a:t>
            </a:r>
          </a:p>
          <a:p>
            <a:pPr marL="1143000" indent="-1143000">
              <a:buFont typeface="Arial" pitchFamily="34" charset="0"/>
              <a:buChar char="•"/>
            </a:pPr>
            <a:r>
              <a:rPr lang="da-DK" sz="4900" dirty="0" smtClean="0">
                <a:solidFill>
                  <a:schemeClr val="bg1"/>
                </a:solidFill>
              </a:rPr>
              <a:t>”THE GREATEST HAPINESS FOR THE GREATEST NUMBER”*</a:t>
            </a:r>
            <a:endParaRPr lang="da-DK" sz="4900" dirty="0">
              <a:solidFill>
                <a:schemeClr val="bg1"/>
              </a:solidFill>
            </a:endParaRPr>
          </a:p>
          <a:p>
            <a:pPr marL="571500" indent="-571500">
              <a:buFont typeface="Arial" pitchFamily="34" charset="0"/>
              <a:buChar char="•"/>
            </a:pPr>
            <a:endParaRPr lang="da-DK" sz="4900" dirty="0">
              <a:solidFill>
                <a:schemeClr val="bg1"/>
              </a:solidFill>
            </a:endParaRPr>
          </a:p>
          <a:p>
            <a:endParaRPr lang="da-DK" sz="4900" dirty="0">
              <a:solidFill>
                <a:schemeClr val="bg1"/>
              </a:solidFill>
            </a:endParaRPr>
          </a:p>
          <a:p>
            <a:endParaRPr lang="da-DK" dirty="0"/>
          </a:p>
          <a:p>
            <a:endParaRPr lang="da-DK" dirty="0"/>
          </a:p>
          <a:p>
            <a:endParaRPr lang="da-DK" dirty="0"/>
          </a:p>
          <a:p>
            <a:endParaRPr lang="da-DK" dirty="0"/>
          </a:p>
          <a:p>
            <a:endParaRPr lang="da-DK" dirty="0"/>
          </a:p>
          <a:p>
            <a:r>
              <a:rPr lang="da-DK" sz="5500" dirty="0" smtClean="0"/>
              <a:t>*John Stuart MILL (1806 -73)</a:t>
            </a:r>
          </a:p>
        </p:txBody>
      </p:sp>
    </p:spTree>
    <p:extLst>
      <p:ext uri="{BB962C8B-B14F-4D97-AF65-F5344CB8AC3E}">
        <p14:creationId xmlns:p14="http://schemas.microsoft.com/office/powerpoint/2010/main" val="131293850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From </a:t>
            </a:r>
            <a:r>
              <a:rPr lang="da-DK" dirty="0" err="1" smtClean="0"/>
              <a:t>deontolgIST</a:t>
            </a:r>
            <a:r>
              <a:rPr lang="da-DK" dirty="0" smtClean="0"/>
              <a:t>  TO    CONSEQUENTIALIST</a:t>
            </a:r>
            <a:endParaRPr lang="en-US" dirty="0"/>
          </a:p>
        </p:txBody>
      </p:sp>
      <p:sp>
        <p:nvSpPr>
          <p:cNvPr id="3" name="Content Placeholder 2"/>
          <p:cNvSpPr>
            <a:spLocks noGrp="1"/>
          </p:cNvSpPr>
          <p:nvPr>
            <p:ph idx="1"/>
          </p:nvPr>
        </p:nvSpPr>
        <p:spPr>
          <a:xfrm>
            <a:off x="762000" y="1219200"/>
            <a:ext cx="7520940" cy="4614372"/>
          </a:xfrm>
        </p:spPr>
        <p:style>
          <a:lnRef idx="1">
            <a:schemeClr val="accent4"/>
          </a:lnRef>
          <a:fillRef idx="2">
            <a:schemeClr val="accent4"/>
          </a:fillRef>
          <a:effectRef idx="1">
            <a:schemeClr val="accent4"/>
          </a:effectRef>
          <a:fontRef idx="minor">
            <a:schemeClr val="dk1"/>
          </a:fontRef>
        </p:style>
        <p:txBody>
          <a:bodyPr>
            <a:normAutofit fontScale="70000" lnSpcReduction="20000"/>
          </a:bodyPr>
          <a:lstStyle/>
          <a:p>
            <a:r>
              <a:rPr lang="da-DK" dirty="0" smtClean="0"/>
              <a:t>SHADES OF MORAL  ATTITUDES </a:t>
            </a:r>
          </a:p>
          <a:p>
            <a:endParaRPr lang="da-DK" dirty="0" smtClean="0"/>
          </a:p>
          <a:p>
            <a:endParaRPr lang="da-DK" sz="1700" dirty="0">
              <a:solidFill>
                <a:srgbClr val="FFFF00"/>
              </a:solidFill>
            </a:endParaRPr>
          </a:p>
          <a:p>
            <a:r>
              <a:rPr lang="da-DK" sz="1700" dirty="0">
                <a:solidFill>
                  <a:srgbClr val="FFFF00"/>
                </a:solidFill>
              </a:rPr>
              <a:t>   </a:t>
            </a:r>
            <a:r>
              <a:rPr lang="da-DK" sz="1700" dirty="0">
                <a:solidFill>
                  <a:schemeClr val="accent3"/>
                </a:solidFill>
              </a:rPr>
              <a:t>DUTY   ETHICS                                                                                                                   UTILITARIANISM</a:t>
            </a:r>
          </a:p>
          <a:p>
            <a:r>
              <a:rPr lang="da-DK" sz="1700" dirty="0">
                <a:solidFill>
                  <a:schemeClr val="accent3"/>
                </a:solidFill>
              </a:rPr>
              <a:t>   DEONTOLOGY                                                                                                                   CONSEQUENTIALISM </a:t>
            </a:r>
          </a:p>
          <a:p>
            <a:endParaRPr lang="da-DK" dirty="0"/>
          </a:p>
          <a:p>
            <a:endParaRPr lang="da-DK" dirty="0" smtClean="0"/>
          </a:p>
          <a:p>
            <a:r>
              <a:rPr lang="da-DK" dirty="0"/>
              <a:t> </a:t>
            </a:r>
            <a:r>
              <a:rPr lang="da-DK" dirty="0" smtClean="0"/>
              <a:t>                                                                                                                        </a:t>
            </a:r>
          </a:p>
          <a:p>
            <a:r>
              <a:rPr lang="da-DK" sz="2000" dirty="0" smtClean="0"/>
              <a:t>      </a:t>
            </a:r>
            <a:r>
              <a:rPr lang="da-DK" sz="2000" dirty="0" err="1" smtClean="0"/>
              <a:t>Rules</a:t>
            </a:r>
            <a:r>
              <a:rPr lang="da-DK" sz="2000" dirty="0" smtClean="0"/>
              <a:t>        /     </a:t>
            </a:r>
            <a:r>
              <a:rPr lang="da-DK" sz="2000" dirty="0" err="1" smtClean="0"/>
              <a:t>Categorical</a:t>
            </a:r>
            <a:r>
              <a:rPr lang="da-DK" sz="2000" dirty="0" smtClean="0"/>
              <a:t>   Imperative                                                </a:t>
            </a:r>
            <a:r>
              <a:rPr lang="da-DK" sz="2000" dirty="0" err="1" smtClean="0"/>
              <a:t>Results</a:t>
            </a:r>
            <a:r>
              <a:rPr lang="da-DK" sz="2000" dirty="0" smtClean="0"/>
              <a:t>     /</a:t>
            </a:r>
            <a:r>
              <a:rPr lang="da-DK" sz="2000" dirty="0" err="1" smtClean="0"/>
              <a:t>Outcome</a:t>
            </a:r>
            <a:endParaRPr lang="da-DK" sz="2000" dirty="0" smtClean="0"/>
          </a:p>
          <a:p>
            <a:r>
              <a:rPr lang="da-DK" sz="2000" dirty="0" smtClean="0"/>
              <a:t>      </a:t>
            </a:r>
            <a:r>
              <a:rPr lang="da-DK" sz="2000" dirty="0" err="1" smtClean="0"/>
              <a:t>Principle</a:t>
            </a:r>
            <a:r>
              <a:rPr lang="da-DK" sz="2000" dirty="0" smtClean="0"/>
              <a:t>   /</a:t>
            </a:r>
            <a:r>
              <a:rPr lang="da-DK" sz="2000" dirty="0" err="1" smtClean="0"/>
              <a:t>Motives</a:t>
            </a:r>
            <a:r>
              <a:rPr lang="da-DK" sz="2000" dirty="0" smtClean="0"/>
              <a:t>                                                                                 </a:t>
            </a:r>
            <a:r>
              <a:rPr lang="da-DK" sz="2000" dirty="0" err="1" smtClean="0"/>
              <a:t>Pragmatism</a:t>
            </a:r>
            <a:endParaRPr lang="da-DK" sz="2000" dirty="0" smtClean="0"/>
          </a:p>
          <a:p>
            <a:r>
              <a:rPr lang="da-DK" sz="2000" dirty="0"/>
              <a:t> </a:t>
            </a:r>
            <a:r>
              <a:rPr lang="da-DK" sz="2000" dirty="0" smtClean="0"/>
              <a:t>                                                                                                                       </a:t>
            </a:r>
            <a:r>
              <a:rPr lang="da-DK" sz="2000" dirty="0" err="1" smtClean="0"/>
              <a:t>Justified</a:t>
            </a:r>
            <a:r>
              <a:rPr lang="da-DK" sz="2000" dirty="0" smtClean="0"/>
              <a:t> by </a:t>
            </a:r>
            <a:r>
              <a:rPr lang="da-DK" sz="2000" dirty="0" err="1" smtClean="0"/>
              <a:t>effects</a:t>
            </a:r>
            <a:endParaRPr lang="da-DK" sz="2000" dirty="0" smtClean="0"/>
          </a:p>
          <a:p>
            <a:r>
              <a:rPr lang="da-DK" sz="2000" dirty="0"/>
              <a:t> </a:t>
            </a:r>
            <a:r>
              <a:rPr lang="da-DK" sz="2000" dirty="0" smtClean="0"/>
              <a:t>       The </a:t>
            </a:r>
            <a:r>
              <a:rPr lang="da-DK" sz="2000" dirty="0" smtClean="0">
                <a:solidFill>
                  <a:schemeClr val="bg1"/>
                </a:solidFill>
              </a:rPr>
              <a:t>Right</a:t>
            </a:r>
            <a:r>
              <a:rPr lang="da-DK" sz="2000" dirty="0" smtClean="0"/>
              <a:t> </a:t>
            </a:r>
            <a:r>
              <a:rPr lang="da-DK" sz="2000" dirty="0" err="1" smtClean="0"/>
              <a:t>thing</a:t>
            </a:r>
            <a:r>
              <a:rPr lang="da-DK" sz="2000" dirty="0" smtClean="0"/>
              <a:t> to do                                                                             the </a:t>
            </a:r>
            <a:r>
              <a:rPr lang="da-DK" sz="2000" dirty="0" smtClean="0">
                <a:solidFill>
                  <a:schemeClr val="bg1"/>
                </a:solidFill>
              </a:rPr>
              <a:t>Good</a:t>
            </a:r>
            <a:r>
              <a:rPr lang="da-DK" sz="2000" dirty="0" smtClean="0"/>
              <a:t> </a:t>
            </a:r>
            <a:r>
              <a:rPr lang="da-DK" sz="2000" dirty="0" err="1" smtClean="0"/>
              <a:t>brought</a:t>
            </a:r>
            <a:r>
              <a:rPr lang="da-DK" sz="2000" dirty="0" smtClean="0"/>
              <a:t> </a:t>
            </a:r>
            <a:r>
              <a:rPr lang="da-DK" sz="2000" dirty="0" err="1" smtClean="0"/>
              <a:t>about</a:t>
            </a:r>
            <a:endParaRPr lang="da-DK" sz="2000" dirty="0" smtClean="0"/>
          </a:p>
          <a:p>
            <a:endParaRPr lang="da-DK" sz="2000" dirty="0"/>
          </a:p>
          <a:p>
            <a:endParaRPr lang="da-DK" sz="2000" dirty="0" smtClean="0"/>
          </a:p>
          <a:p>
            <a:endParaRPr lang="da-DK" sz="2000" dirty="0">
              <a:solidFill>
                <a:srgbClr val="EB641B"/>
              </a:solidFill>
            </a:endParaRPr>
          </a:p>
          <a:p>
            <a:r>
              <a:rPr lang="da-DK" sz="2000" dirty="0" smtClean="0">
                <a:solidFill>
                  <a:srgbClr val="EB641B"/>
                </a:solidFill>
              </a:rPr>
              <a:t>                                               </a:t>
            </a:r>
            <a:r>
              <a:rPr lang="da-DK" sz="2000" dirty="0" smtClean="0">
                <a:solidFill>
                  <a:srgbClr val="EB641B"/>
                </a:solidFill>
              </a:rPr>
              <a:t>                   </a:t>
            </a:r>
            <a:r>
              <a:rPr lang="da-DK" sz="2000" dirty="0" smtClean="0">
                <a:solidFill>
                  <a:srgbClr val="EB641B"/>
                </a:solidFill>
              </a:rPr>
              <a:t>RULE UTILITARIANISM</a:t>
            </a:r>
            <a:r>
              <a:rPr lang="da-DK" sz="2000" dirty="0" smtClean="0">
                <a:solidFill>
                  <a:srgbClr val="FFFF00"/>
                </a:solidFill>
              </a:rPr>
              <a:t>   </a:t>
            </a:r>
            <a:r>
              <a:rPr lang="da-DK" sz="2000" dirty="0" smtClean="0"/>
              <a:t>(=FLEXIBLE RULES)</a:t>
            </a:r>
          </a:p>
          <a:p>
            <a:r>
              <a:rPr lang="da-DK" sz="2000" dirty="0"/>
              <a:t> </a:t>
            </a:r>
            <a:r>
              <a:rPr lang="da-DK" sz="2000" dirty="0" smtClean="0"/>
              <a:t>     </a:t>
            </a:r>
          </a:p>
        </p:txBody>
      </p:sp>
      <p:cxnSp>
        <p:nvCxnSpPr>
          <p:cNvPr id="5" name="Straight Arrow Connector 4"/>
          <p:cNvCxnSpPr/>
          <p:nvPr/>
        </p:nvCxnSpPr>
        <p:spPr>
          <a:xfrm>
            <a:off x="952500" y="2438400"/>
            <a:ext cx="6934200" cy="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952500" y="2667000"/>
            <a:ext cx="6858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Down Arrow 8"/>
          <p:cNvSpPr/>
          <p:nvPr/>
        </p:nvSpPr>
        <p:spPr>
          <a:xfrm>
            <a:off x="1676400" y="2696182"/>
            <a:ext cx="242316"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6520376" y="2696182"/>
            <a:ext cx="242316"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a:off x="2209800" y="4305300"/>
            <a:ext cx="10668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5641073" y="4253753"/>
            <a:ext cx="10668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707792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687"/>
            <a:ext cx="7520940" cy="548640"/>
          </a:xfrm>
        </p:spPr>
        <p:txBody>
          <a:bodyPr/>
          <a:lstStyle/>
          <a:p>
            <a:r>
              <a:rPr lang="da-DK" sz="2400" dirty="0" smtClean="0">
                <a:solidFill>
                  <a:srgbClr val="FFFF00"/>
                </a:solidFill>
              </a:rPr>
              <a:t>PROBLEMS AND LIMITATIONS OF ETHICAL SOURCES</a:t>
            </a:r>
            <a:endParaRPr lang="en-US" sz="2400" dirty="0">
              <a:solidFill>
                <a:srgbClr val="FFFF00"/>
              </a:solidFill>
            </a:endParaRPr>
          </a:p>
        </p:txBody>
      </p:sp>
      <p:sp>
        <p:nvSpPr>
          <p:cNvPr id="3" name="Content Placeholder 2"/>
          <p:cNvSpPr>
            <a:spLocks noGrp="1"/>
          </p:cNvSpPr>
          <p:nvPr>
            <p:ph idx="1"/>
          </p:nvPr>
        </p:nvSpPr>
        <p:spPr>
          <a:xfrm>
            <a:off x="685800" y="609600"/>
            <a:ext cx="7520940" cy="6019800"/>
          </a:xfrm>
        </p:spPr>
        <p:txBody>
          <a:bodyPr>
            <a:normAutofit/>
          </a:bodyPr>
          <a:lstStyle/>
          <a:p>
            <a:pPr>
              <a:buFont typeface="Arial" pitchFamily="34" charset="0"/>
              <a:buChar char="•"/>
            </a:pPr>
            <a:r>
              <a:rPr lang="da-DK" sz="1800" dirty="0" err="1" smtClean="0">
                <a:solidFill>
                  <a:schemeClr val="accent2">
                    <a:lumMod val="60000"/>
                    <a:lumOff val="40000"/>
                  </a:schemeClr>
                </a:solidFill>
              </a:rPr>
              <a:t>Self</a:t>
            </a:r>
            <a:r>
              <a:rPr lang="da-DK" sz="1800" dirty="0" smtClean="0">
                <a:solidFill>
                  <a:schemeClr val="accent2">
                    <a:lumMod val="60000"/>
                    <a:lumOff val="40000"/>
                  </a:schemeClr>
                </a:solidFill>
              </a:rPr>
              <a:t>- </a:t>
            </a:r>
            <a:r>
              <a:rPr lang="da-DK" sz="1800" dirty="0" err="1" smtClean="0">
                <a:solidFill>
                  <a:schemeClr val="accent2">
                    <a:lumMod val="60000"/>
                    <a:lumOff val="40000"/>
                  </a:schemeClr>
                </a:solidFill>
              </a:rPr>
              <a:t>interest</a:t>
            </a:r>
            <a:r>
              <a:rPr lang="da-DK" sz="1800" dirty="0" smtClean="0">
                <a:solidFill>
                  <a:schemeClr val="accent2">
                    <a:lumMod val="60000"/>
                    <a:lumOff val="40000"/>
                  </a:schemeClr>
                </a:solidFill>
              </a:rPr>
              <a:t>: argument</a:t>
            </a:r>
            <a:r>
              <a:rPr lang="da-DK" sz="1800" dirty="0" smtClean="0"/>
              <a:t>: </a:t>
            </a:r>
          </a:p>
          <a:p>
            <a:r>
              <a:rPr lang="da-DK" dirty="0" smtClean="0"/>
              <a:t>A major </a:t>
            </a:r>
            <a:r>
              <a:rPr lang="da-DK" dirty="0" err="1" smtClean="0"/>
              <a:t>counter</a:t>
            </a:r>
            <a:r>
              <a:rPr lang="da-DK" dirty="0" smtClean="0"/>
              <a:t>-argument to </a:t>
            </a:r>
            <a:r>
              <a:rPr lang="da-DK" dirty="0" err="1" smtClean="0"/>
              <a:t>this</a:t>
            </a:r>
            <a:r>
              <a:rPr lang="da-DK" dirty="0" smtClean="0"/>
              <a:t> </a:t>
            </a:r>
            <a:r>
              <a:rPr lang="da-DK" dirty="0" err="1" smtClean="0"/>
              <a:t>theory</a:t>
            </a:r>
            <a:r>
              <a:rPr lang="da-DK" dirty="0" smtClean="0"/>
              <a:t> is </a:t>
            </a:r>
            <a:r>
              <a:rPr lang="da-DK" dirty="0" err="1" smtClean="0"/>
              <a:t>that</a:t>
            </a:r>
            <a:r>
              <a:rPr lang="da-DK" dirty="0" smtClean="0"/>
              <a:t> </a:t>
            </a:r>
            <a:r>
              <a:rPr lang="da-DK" dirty="0" err="1" smtClean="0">
                <a:solidFill>
                  <a:schemeClr val="accent1"/>
                </a:solidFill>
              </a:rPr>
              <a:t>empathy</a:t>
            </a:r>
            <a:r>
              <a:rPr lang="da-DK" dirty="0" smtClean="0">
                <a:solidFill>
                  <a:schemeClr val="accent1"/>
                </a:solidFill>
              </a:rPr>
              <a:t> and </a:t>
            </a:r>
            <a:r>
              <a:rPr lang="da-DK" dirty="0" err="1" smtClean="0">
                <a:solidFill>
                  <a:schemeClr val="accent1"/>
                </a:solidFill>
              </a:rPr>
              <a:t>altruism</a:t>
            </a:r>
            <a:r>
              <a:rPr lang="da-DK" dirty="0" smtClean="0">
                <a:solidFill>
                  <a:schemeClr val="accent1"/>
                </a:solidFill>
              </a:rPr>
              <a:t>  </a:t>
            </a:r>
            <a:r>
              <a:rPr lang="da-DK" dirty="0" err="1" smtClean="0"/>
              <a:t>are</a:t>
            </a:r>
            <a:r>
              <a:rPr lang="da-DK" dirty="0" smtClean="0"/>
              <a:t> as </a:t>
            </a:r>
            <a:r>
              <a:rPr lang="da-DK" dirty="0" err="1" smtClean="0"/>
              <a:t>much</a:t>
            </a:r>
            <a:r>
              <a:rPr lang="da-DK" dirty="0" smtClean="0"/>
              <a:t> part of </a:t>
            </a:r>
            <a:r>
              <a:rPr lang="da-DK" dirty="0" err="1" smtClean="0"/>
              <a:t>our</a:t>
            </a:r>
            <a:r>
              <a:rPr lang="da-DK" dirty="0" smtClean="0"/>
              <a:t> </a:t>
            </a:r>
            <a:r>
              <a:rPr lang="da-DK" dirty="0" err="1" smtClean="0"/>
              <a:t>biological</a:t>
            </a:r>
            <a:r>
              <a:rPr lang="da-DK" dirty="0" smtClean="0"/>
              <a:t> </a:t>
            </a:r>
            <a:r>
              <a:rPr lang="da-DK" dirty="0" err="1" smtClean="0"/>
              <a:t>inheritage</a:t>
            </a:r>
            <a:r>
              <a:rPr lang="da-DK" dirty="0" smtClean="0"/>
              <a:t> as </a:t>
            </a:r>
            <a:r>
              <a:rPr lang="da-DK" dirty="0" err="1" smtClean="0"/>
              <a:t>selfishness</a:t>
            </a:r>
            <a:r>
              <a:rPr lang="da-DK" dirty="0" smtClean="0"/>
              <a:t>.</a:t>
            </a:r>
          </a:p>
          <a:p>
            <a:pPr>
              <a:buFont typeface="Arial" pitchFamily="34" charset="0"/>
              <a:buChar char="•"/>
            </a:pPr>
            <a:r>
              <a:rPr lang="da-DK" dirty="0">
                <a:solidFill>
                  <a:schemeClr val="accent2">
                    <a:lumMod val="60000"/>
                    <a:lumOff val="40000"/>
                  </a:schemeClr>
                </a:solidFill>
              </a:rPr>
              <a:t> </a:t>
            </a:r>
            <a:r>
              <a:rPr lang="da-DK" sz="1800" dirty="0" smtClean="0">
                <a:solidFill>
                  <a:schemeClr val="accent2">
                    <a:lumMod val="60000"/>
                    <a:lumOff val="40000"/>
                  </a:schemeClr>
                </a:solidFill>
              </a:rPr>
              <a:t>Moral </a:t>
            </a:r>
            <a:r>
              <a:rPr lang="da-DK" sz="1800" dirty="0" err="1" smtClean="0">
                <a:solidFill>
                  <a:schemeClr val="accent2">
                    <a:lumMod val="60000"/>
                    <a:lumOff val="40000"/>
                  </a:schemeClr>
                </a:solidFill>
              </a:rPr>
              <a:t>relativism</a:t>
            </a:r>
            <a:r>
              <a:rPr lang="da-DK" sz="1800" dirty="0" smtClean="0">
                <a:solidFill>
                  <a:schemeClr val="accent2">
                    <a:lumMod val="60000"/>
                    <a:lumOff val="40000"/>
                  </a:schemeClr>
                </a:solidFill>
              </a:rPr>
              <a:t>:</a:t>
            </a:r>
          </a:p>
          <a:p>
            <a:r>
              <a:rPr lang="da-DK" dirty="0" smtClean="0">
                <a:solidFill>
                  <a:schemeClr val="accent1"/>
                </a:solidFill>
              </a:rPr>
              <a:t>The </a:t>
            </a:r>
            <a:r>
              <a:rPr lang="da-DK" dirty="0" err="1" smtClean="0">
                <a:solidFill>
                  <a:schemeClr val="accent1"/>
                </a:solidFill>
              </a:rPr>
              <a:t>rejection</a:t>
            </a:r>
            <a:r>
              <a:rPr lang="da-DK" dirty="0" smtClean="0">
                <a:solidFill>
                  <a:schemeClr val="accent1"/>
                </a:solidFill>
              </a:rPr>
              <a:t>  of </a:t>
            </a:r>
            <a:r>
              <a:rPr lang="da-DK" dirty="0" err="1" smtClean="0">
                <a:solidFill>
                  <a:schemeClr val="accent1"/>
                </a:solidFill>
              </a:rPr>
              <a:t>core</a:t>
            </a:r>
            <a:r>
              <a:rPr lang="da-DK" dirty="0" smtClean="0">
                <a:solidFill>
                  <a:schemeClr val="accent1"/>
                </a:solidFill>
              </a:rPr>
              <a:t> universal </a:t>
            </a:r>
            <a:r>
              <a:rPr lang="da-DK" dirty="0" err="1" smtClean="0">
                <a:solidFill>
                  <a:schemeClr val="accent1"/>
                </a:solidFill>
              </a:rPr>
              <a:t>values</a:t>
            </a:r>
            <a:r>
              <a:rPr lang="da-DK" dirty="0" smtClean="0"/>
              <a:t>= If all </a:t>
            </a:r>
            <a:r>
              <a:rPr lang="da-DK" dirty="0" err="1" smtClean="0"/>
              <a:t>values</a:t>
            </a:r>
            <a:r>
              <a:rPr lang="da-DK" dirty="0" smtClean="0"/>
              <a:t> </a:t>
            </a:r>
            <a:r>
              <a:rPr lang="da-DK" dirty="0" err="1" smtClean="0"/>
              <a:t>are</a:t>
            </a:r>
            <a:r>
              <a:rPr lang="da-DK" dirty="0" smtClean="0"/>
              <a:t> ”</a:t>
            </a:r>
            <a:r>
              <a:rPr lang="da-DK" dirty="0" err="1" smtClean="0"/>
              <a:t>equal</a:t>
            </a:r>
            <a:r>
              <a:rPr lang="da-DK" dirty="0" smtClean="0"/>
              <a:t>”,  it </a:t>
            </a:r>
            <a:r>
              <a:rPr lang="da-DK" dirty="0" err="1" smtClean="0"/>
              <a:t>allows</a:t>
            </a:r>
            <a:r>
              <a:rPr lang="da-DK" dirty="0" smtClean="0"/>
              <a:t> in </a:t>
            </a:r>
            <a:r>
              <a:rPr lang="da-DK" dirty="0" err="1" smtClean="0"/>
              <a:t>principle</a:t>
            </a:r>
            <a:r>
              <a:rPr lang="da-DK" dirty="0" smtClean="0"/>
              <a:t> the </a:t>
            </a:r>
            <a:r>
              <a:rPr lang="da-DK" dirty="0" err="1" smtClean="0"/>
              <a:t>notions</a:t>
            </a:r>
            <a:r>
              <a:rPr lang="da-DK" dirty="0" smtClean="0"/>
              <a:t> of  </a:t>
            </a:r>
            <a:r>
              <a:rPr lang="da-DK" dirty="0" err="1" smtClean="0"/>
              <a:t>genocide</a:t>
            </a:r>
            <a:r>
              <a:rPr lang="da-DK" dirty="0" smtClean="0"/>
              <a:t> , torture, </a:t>
            </a:r>
            <a:r>
              <a:rPr lang="da-DK" dirty="0" err="1" smtClean="0"/>
              <a:t>murder</a:t>
            </a:r>
            <a:r>
              <a:rPr lang="da-DK" dirty="0" smtClean="0"/>
              <a:t>,  etc..</a:t>
            </a:r>
          </a:p>
          <a:p>
            <a:pPr>
              <a:buFont typeface="Arial" pitchFamily="34" charset="0"/>
              <a:buChar char="•"/>
            </a:pPr>
            <a:r>
              <a:rPr lang="da-DK" sz="1800" dirty="0" err="1" smtClean="0">
                <a:solidFill>
                  <a:schemeClr val="accent2">
                    <a:lumMod val="60000"/>
                    <a:lumOff val="40000"/>
                  </a:schemeClr>
                </a:solidFill>
              </a:rPr>
              <a:t>Religious</a:t>
            </a:r>
            <a:r>
              <a:rPr lang="da-DK" sz="1800" dirty="0" smtClean="0">
                <a:solidFill>
                  <a:schemeClr val="accent2">
                    <a:lumMod val="60000"/>
                    <a:lumOff val="40000"/>
                  </a:schemeClr>
                </a:solidFill>
              </a:rPr>
              <a:t> </a:t>
            </a:r>
            <a:r>
              <a:rPr lang="da-DK" sz="1800" dirty="0" err="1" smtClean="0">
                <a:solidFill>
                  <a:schemeClr val="accent2">
                    <a:lumMod val="60000"/>
                    <a:lumOff val="40000"/>
                  </a:schemeClr>
                </a:solidFill>
              </a:rPr>
              <a:t>ethics</a:t>
            </a:r>
            <a:r>
              <a:rPr lang="da-DK" sz="1800" dirty="0" smtClean="0">
                <a:solidFill>
                  <a:schemeClr val="accent2">
                    <a:lumMod val="60000"/>
                    <a:lumOff val="40000"/>
                  </a:schemeClr>
                </a:solidFill>
              </a:rPr>
              <a:t>:</a:t>
            </a:r>
          </a:p>
          <a:p>
            <a:r>
              <a:rPr lang="da-DK" dirty="0" smtClean="0"/>
              <a:t>Religion </a:t>
            </a:r>
            <a:r>
              <a:rPr lang="da-DK" dirty="0" err="1" smtClean="0"/>
              <a:t>does</a:t>
            </a:r>
            <a:r>
              <a:rPr lang="da-DK" dirty="0" smtClean="0"/>
              <a:t> not </a:t>
            </a:r>
            <a:r>
              <a:rPr lang="da-DK" dirty="0" err="1" smtClean="0"/>
              <a:t>settle</a:t>
            </a:r>
            <a:r>
              <a:rPr lang="da-DK" dirty="0" smtClean="0"/>
              <a:t> all the </a:t>
            </a:r>
            <a:r>
              <a:rPr lang="da-DK" dirty="0" err="1" smtClean="0"/>
              <a:t>questions</a:t>
            </a:r>
            <a:r>
              <a:rPr lang="da-DK" dirty="0" smtClean="0"/>
              <a:t>, </a:t>
            </a:r>
            <a:r>
              <a:rPr lang="da-DK" dirty="0" err="1" smtClean="0"/>
              <a:t>does</a:t>
            </a:r>
            <a:r>
              <a:rPr lang="da-DK" dirty="0" smtClean="0"/>
              <a:t> not </a:t>
            </a:r>
            <a:r>
              <a:rPr lang="da-DK" dirty="0" err="1" smtClean="0"/>
              <a:t>free</a:t>
            </a:r>
            <a:r>
              <a:rPr lang="da-DK" dirty="0" smtClean="0"/>
              <a:t> </a:t>
            </a:r>
            <a:r>
              <a:rPr lang="da-DK" dirty="0" err="1" smtClean="0"/>
              <a:t>us</a:t>
            </a:r>
            <a:r>
              <a:rPr lang="da-DK" dirty="0" smtClean="0"/>
              <a:t> from </a:t>
            </a:r>
            <a:r>
              <a:rPr lang="da-DK" dirty="0" err="1" smtClean="0"/>
              <a:t>responsability</a:t>
            </a:r>
            <a:r>
              <a:rPr lang="da-DK" dirty="0" smtClean="0"/>
              <a:t>.</a:t>
            </a:r>
          </a:p>
          <a:p>
            <a:r>
              <a:rPr lang="da-DK" dirty="0" err="1" smtClean="0"/>
              <a:t>Following</a:t>
            </a:r>
            <a:r>
              <a:rPr lang="da-DK" dirty="0" smtClean="0"/>
              <a:t> the ”letter” of a moral </a:t>
            </a:r>
            <a:r>
              <a:rPr lang="da-DK" dirty="0" err="1" smtClean="0"/>
              <a:t>code</a:t>
            </a:r>
            <a:r>
              <a:rPr lang="da-DK" dirty="0" smtClean="0"/>
              <a:t> </a:t>
            </a:r>
            <a:r>
              <a:rPr lang="da-DK" dirty="0" err="1" smtClean="0"/>
              <a:t>rather</a:t>
            </a:r>
            <a:r>
              <a:rPr lang="da-DK" dirty="0" smtClean="0"/>
              <a:t> </a:t>
            </a:r>
            <a:r>
              <a:rPr lang="da-DK" dirty="0" err="1" smtClean="0"/>
              <a:t>than</a:t>
            </a:r>
            <a:r>
              <a:rPr lang="da-DK" dirty="0" smtClean="0"/>
              <a:t> the ”</a:t>
            </a:r>
            <a:r>
              <a:rPr lang="da-DK" dirty="0" err="1" smtClean="0"/>
              <a:t>spirit</a:t>
            </a:r>
            <a:r>
              <a:rPr lang="da-DK" dirty="0" smtClean="0"/>
              <a:t>” </a:t>
            </a:r>
            <a:r>
              <a:rPr lang="da-DK" dirty="0" err="1" smtClean="0"/>
              <a:t>can</a:t>
            </a:r>
            <a:r>
              <a:rPr lang="da-DK" dirty="0" smtClean="0"/>
              <a:t> </a:t>
            </a:r>
            <a:r>
              <a:rPr lang="da-DK" dirty="0" err="1" smtClean="0"/>
              <a:t>lead</a:t>
            </a:r>
            <a:r>
              <a:rPr lang="da-DK" dirty="0" smtClean="0"/>
              <a:t> to the ”</a:t>
            </a:r>
            <a:r>
              <a:rPr lang="da-DK" dirty="0" err="1" smtClean="0">
                <a:solidFill>
                  <a:schemeClr val="accent1"/>
                </a:solidFill>
              </a:rPr>
              <a:t>idolatry</a:t>
            </a:r>
            <a:r>
              <a:rPr lang="da-DK" dirty="0" smtClean="0">
                <a:solidFill>
                  <a:schemeClr val="accent1"/>
                </a:solidFill>
              </a:rPr>
              <a:t> of </a:t>
            </a:r>
            <a:r>
              <a:rPr lang="da-DK" dirty="0" err="1" smtClean="0">
                <a:solidFill>
                  <a:schemeClr val="accent1"/>
                </a:solidFill>
              </a:rPr>
              <a:t>literalism</a:t>
            </a:r>
            <a:r>
              <a:rPr lang="da-DK" dirty="0" smtClean="0"/>
              <a:t>”/</a:t>
            </a:r>
            <a:r>
              <a:rPr lang="da-DK" dirty="0" err="1" smtClean="0"/>
              <a:t>religious</a:t>
            </a:r>
            <a:r>
              <a:rPr lang="da-DK" dirty="0" smtClean="0"/>
              <a:t> </a:t>
            </a:r>
            <a:r>
              <a:rPr lang="da-DK" dirty="0" err="1" smtClean="0"/>
              <a:t>absolutism</a:t>
            </a:r>
            <a:r>
              <a:rPr lang="da-DK" dirty="0" smtClean="0"/>
              <a:t>/</a:t>
            </a:r>
            <a:r>
              <a:rPr lang="da-DK" dirty="0" err="1" smtClean="0"/>
              <a:t>fanatism</a:t>
            </a:r>
            <a:endParaRPr lang="da-DK" dirty="0"/>
          </a:p>
          <a:p>
            <a:pPr>
              <a:buFont typeface="Arial" pitchFamily="34" charset="0"/>
              <a:buChar char="•"/>
            </a:pPr>
            <a:r>
              <a:rPr lang="da-DK" sz="1800" dirty="0" err="1" smtClean="0">
                <a:solidFill>
                  <a:schemeClr val="accent2">
                    <a:lumMod val="60000"/>
                    <a:lumOff val="40000"/>
                  </a:schemeClr>
                </a:solidFill>
              </a:rPr>
              <a:t>Duty</a:t>
            </a:r>
            <a:r>
              <a:rPr lang="da-DK" sz="1800" dirty="0" smtClean="0">
                <a:solidFill>
                  <a:schemeClr val="accent2">
                    <a:lumMod val="60000"/>
                    <a:lumOff val="40000"/>
                  </a:schemeClr>
                </a:solidFill>
              </a:rPr>
              <a:t> </a:t>
            </a:r>
            <a:r>
              <a:rPr lang="da-DK" sz="1800" dirty="0" err="1" smtClean="0">
                <a:solidFill>
                  <a:schemeClr val="accent2">
                    <a:lumMod val="60000"/>
                    <a:lumOff val="40000"/>
                  </a:schemeClr>
                </a:solidFill>
              </a:rPr>
              <a:t>ethics</a:t>
            </a:r>
            <a:r>
              <a:rPr lang="da-DK" sz="1800" dirty="0" smtClean="0">
                <a:solidFill>
                  <a:schemeClr val="accent2">
                    <a:lumMod val="60000"/>
                    <a:lumOff val="40000"/>
                  </a:schemeClr>
                </a:solidFill>
              </a:rPr>
              <a:t>/</a:t>
            </a:r>
            <a:r>
              <a:rPr lang="da-DK" sz="1800" dirty="0" err="1" smtClean="0">
                <a:solidFill>
                  <a:schemeClr val="accent2">
                    <a:lumMod val="60000"/>
                    <a:lumOff val="40000"/>
                  </a:schemeClr>
                </a:solidFill>
              </a:rPr>
              <a:t>deontology</a:t>
            </a:r>
            <a:r>
              <a:rPr lang="da-DK" sz="1800" dirty="0" smtClean="0">
                <a:solidFill>
                  <a:schemeClr val="accent2">
                    <a:lumMod val="60000"/>
                    <a:lumOff val="40000"/>
                  </a:schemeClr>
                </a:solidFill>
              </a:rPr>
              <a:t>:</a:t>
            </a:r>
          </a:p>
          <a:p>
            <a:r>
              <a:rPr lang="da-DK" dirty="0" smtClean="0"/>
              <a:t>Too </a:t>
            </a:r>
            <a:r>
              <a:rPr lang="da-DK" dirty="0" err="1" smtClean="0"/>
              <a:t>focused</a:t>
            </a:r>
            <a:r>
              <a:rPr lang="da-DK" dirty="0" smtClean="0"/>
              <a:t> on </a:t>
            </a:r>
            <a:r>
              <a:rPr lang="da-DK" dirty="0" err="1" smtClean="0"/>
              <a:t>reason</a:t>
            </a:r>
            <a:r>
              <a:rPr lang="da-DK" dirty="0" smtClean="0"/>
              <a:t> at the </a:t>
            </a:r>
            <a:r>
              <a:rPr lang="da-DK" dirty="0" err="1" smtClean="0"/>
              <a:t>expense</a:t>
            </a:r>
            <a:r>
              <a:rPr lang="da-DK" dirty="0" smtClean="0"/>
              <a:t> of </a:t>
            </a:r>
            <a:r>
              <a:rPr lang="da-DK" dirty="0" err="1" smtClean="0"/>
              <a:t>feelings</a:t>
            </a:r>
            <a:r>
              <a:rPr lang="da-DK" dirty="0" smtClean="0"/>
              <a:t>. Too absolutist and </a:t>
            </a:r>
            <a:r>
              <a:rPr lang="da-DK" dirty="0" err="1" smtClean="0"/>
              <a:t>can</a:t>
            </a:r>
            <a:r>
              <a:rPr lang="da-DK" dirty="0" smtClean="0"/>
              <a:t> </a:t>
            </a:r>
            <a:r>
              <a:rPr lang="da-DK" dirty="0" err="1" smtClean="0"/>
              <a:t>lead</a:t>
            </a:r>
            <a:r>
              <a:rPr lang="da-DK" dirty="0" smtClean="0"/>
              <a:t> to </a:t>
            </a:r>
            <a:r>
              <a:rPr lang="da-DK" dirty="0" err="1" smtClean="0"/>
              <a:t>rule</a:t>
            </a:r>
            <a:r>
              <a:rPr lang="da-DK" dirty="0" smtClean="0"/>
              <a:t> </a:t>
            </a:r>
            <a:r>
              <a:rPr lang="da-DK" dirty="0" err="1" smtClean="0"/>
              <a:t>worship</a:t>
            </a:r>
            <a:r>
              <a:rPr lang="da-DK" dirty="0" smtClean="0"/>
              <a:t>. </a:t>
            </a:r>
            <a:r>
              <a:rPr lang="da-DK" dirty="0" err="1" smtClean="0"/>
              <a:t>Leaves</a:t>
            </a:r>
            <a:r>
              <a:rPr lang="da-DK" dirty="0" smtClean="0"/>
              <a:t> </a:t>
            </a:r>
            <a:r>
              <a:rPr lang="da-DK" dirty="0" err="1" smtClean="0"/>
              <a:t>no</a:t>
            </a:r>
            <a:r>
              <a:rPr lang="da-DK" dirty="0" smtClean="0"/>
              <a:t> </a:t>
            </a:r>
            <a:r>
              <a:rPr lang="da-DK" dirty="0" err="1" smtClean="0"/>
              <a:t>way</a:t>
            </a:r>
            <a:r>
              <a:rPr lang="da-DK" dirty="0" smtClean="0"/>
              <a:t> of </a:t>
            </a:r>
            <a:r>
              <a:rPr lang="da-DK" dirty="0" err="1" smtClean="0"/>
              <a:t>resolviing</a:t>
            </a:r>
            <a:r>
              <a:rPr lang="da-DK" dirty="0" smtClean="0"/>
              <a:t> </a:t>
            </a:r>
            <a:r>
              <a:rPr lang="da-DK" dirty="0" err="1" smtClean="0"/>
              <a:t>conflicts</a:t>
            </a:r>
            <a:r>
              <a:rPr lang="da-DK" dirty="0" smtClean="0"/>
              <a:t> of </a:t>
            </a:r>
            <a:r>
              <a:rPr lang="da-DK" dirty="0" err="1" smtClean="0"/>
              <a:t>duty</a:t>
            </a:r>
            <a:r>
              <a:rPr lang="da-DK" dirty="0" smtClean="0"/>
              <a:t>  (</a:t>
            </a:r>
            <a:r>
              <a:rPr lang="da-DK" dirty="0" smtClean="0">
                <a:solidFill>
                  <a:schemeClr val="accent1"/>
                </a:solidFill>
              </a:rPr>
              <a:t>MORAL DILEMMA</a:t>
            </a:r>
            <a:r>
              <a:rPr lang="da-DK" dirty="0" smtClean="0"/>
              <a:t>).</a:t>
            </a:r>
          </a:p>
          <a:p>
            <a:pPr>
              <a:buFont typeface="Arial" pitchFamily="34" charset="0"/>
              <a:buChar char="•"/>
            </a:pPr>
            <a:r>
              <a:rPr lang="da-DK" sz="1800" dirty="0" err="1" smtClean="0">
                <a:solidFill>
                  <a:schemeClr val="accent2">
                    <a:lumMod val="60000"/>
                    <a:lumOff val="40000"/>
                  </a:schemeClr>
                </a:solidFill>
              </a:rPr>
              <a:t>Utilitarianism</a:t>
            </a:r>
            <a:r>
              <a:rPr lang="da-DK" sz="1800" dirty="0" smtClean="0">
                <a:solidFill>
                  <a:schemeClr val="accent2">
                    <a:lumMod val="60000"/>
                    <a:lumOff val="40000"/>
                  </a:schemeClr>
                </a:solidFill>
              </a:rPr>
              <a:t>::</a:t>
            </a:r>
          </a:p>
          <a:p>
            <a:r>
              <a:rPr lang="da-DK" dirty="0" err="1" smtClean="0"/>
              <a:t>Mesuring</a:t>
            </a:r>
            <a:r>
              <a:rPr lang="da-DK" dirty="0" smtClean="0"/>
              <a:t> </a:t>
            </a:r>
            <a:r>
              <a:rPr lang="da-DK" dirty="0" err="1" smtClean="0"/>
              <a:t>happiness</a:t>
            </a:r>
            <a:r>
              <a:rPr lang="da-DK" dirty="0" smtClean="0"/>
              <a:t>, </a:t>
            </a:r>
            <a:r>
              <a:rPr lang="da-DK" dirty="0" err="1" smtClean="0"/>
              <a:t>adding</a:t>
            </a:r>
            <a:r>
              <a:rPr lang="da-DK" dirty="0" smtClean="0"/>
              <a:t> </a:t>
            </a:r>
            <a:r>
              <a:rPr lang="da-DK" dirty="0" err="1" smtClean="0"/>
              <a:t>pleasures</a:t>
            </a:r>
            <a:r>
              <a:rPr lang="da-DK" dirty="0" smtClean="0"/>
              <a:t> on a </a:t>
            </a:r>
            <a:r>
              <a:rPr lang="da-DK" dirty="0" err="1" smtClean="0"/>
              <a:t>common</a:t>
            </a:r>
            <a:r>
              <a:rPr lang="da-DK" dirty="0" smtClean="0"/>
              <a:t> </a:t>
            </a:r>
            <a:r>
              <a:rPr lang="da-DK" dirty="0" err="1" smtClean="0"/>
              <a:t>scale</a:t>
            </a:r>
            <a:r>
              <a:rPr lang="da-DK" dirty="0" smtClean="0"/>
              <a:t> , </a:t>
            </a:r>
            <a:r>
              <a:rPr lang="da-DK" dirty="0" err="1" smtClean="0"/>
              <a:t>correct</a:t>
            </a:r>
            <a:r>
              <a:rPr lang="da-DK" dirty="0" smtClean="0"/>
              <a:t> </a:t>
            </a:r>
            <a:r>
              <a:rPr lang="da-DK" dirty="0" err="1" smtClean="0"/>
              <a:t>prediction</a:t>
            </a:r>
            <a:r>
              <a:rPr lang="da-DK" dirty="0" smtClean="0"/>
              <a:t> of long term </a:t>
            </a:r>
            <a:r>
              <a:rPr lang="da-DK" dirty="0" err="1" smtClean="0"/>
              <a:t>outcome</a:t>
            </a:r>
            <a:r>
              <a:rPr lang="da-DK" dirty="0" smtClean="0"/>
              <a:t> </a:t>
            </a:r>
            <a:r>
              <a:rPr lang="da-DK" dirty="0" err="1" smtClean="0"/>
              <a:t>are</a:t>
            </a:r>
            <a:r>
              <a:rPr lang="da-DK" dirty="0" smtClean="0"/>
              <a:t> </a:t>
            </a:r>
            <a:r>
              <a:rPr lang="da-DK" dirty="0" err="1" smtClean="0"/>
              <a:t>difficult</a:t>
            </a:r>
            <a:r>
              <a:rPr lang="da-DK" dirty="0" smtClean="0"/>
              <a:t> </a:t>
            </a:r>
            <a:r>
              <a:rPr lang="da-DK" dirty="0" err="1" smtClean="0"/>
              <a:t>enterprises</a:t>
            </a:r>
            <a:r>
              <a:rPr lang="da-DK" dirty="0" smtClean="0"/>
              <a:t>. </a:t>
            </a:r>
            <a:r>
              <a:rPr lang="da-DK" dirty="0" err="1" smtClean="0"/>
              <a:t>There</a:t>
            </a:r>
            <a:r>
              <a:rPr lang="da-DK" dirty="0" smtClean="0"/>
              <a:t> </a:t>
            </a:r>
            <a:r>
              <a:rPr lang="da-DK" dirty="0" err="1" smtClean="0"/>
              <a:t>are</a:t>
            </a:r>
            <a:r>
              <a:rPr lang="da-DK" dirty="0" smtClean="0"/>
              <a:t> ”bad” and </a:t>
            </a:r>
            <a:r>
              <a:rPr lang="da-DK" dirty="0" err="1" smtClean="0"/>
              <a:t>emply</a:t>
            </a:r>
            <a:r>
              <a:rPr lang="da-DK" dirty="0" smtClean="0"/>
              <a:t> </a:t>
            </a:r>
            <a:r>
              <a:rPr lang="da-DK" dirty="0" err="1" smtClean="0"/>
              <a:t>pleasures</a:t>
            </a:r>
            <a:r>
              <a:rPr lang="da-DK" dirty="0" smtClean="0"/>
              <a:t>. </a:t>
            </a:r>
          </a:p>
          <a:p>
            <a:r>
              <a:rPr lang="da-DK" dirty="0" smtClean="0"/>
              <a:t>It </a:t>
            </a:r>
            <a:r>
              <a:rPr lang="da-DK" dirty="0" err="1" smtClean="0"/>
              <a:t>might</a:t>
            </a:r>
            <a:r>
              <a:rPr lang="da-DK" dirty="0" smtClean="0"/>
              <a:t> not </a:t>
            </a:r>
            <a:r>
              <a:rPr lang="da-DK" dirty="0" err="1" smtClean="0"/>
              <a:t>take</a:t>
            </a:r>
            <a:r>
              <a:rPr lang="da-DK" dirty="0" smtClean="0"/>
              <a:t> </a:t>
            </a:r>
            <a:r>
              <a:rPr lang="da-DK" dirty="0" err="1" smtClean="0"/>
              <a:t>into</a:t>
            </a:r>
            <a:r>
              <a:rPr lang="da-DK" dirty="0" smtClean="0"/>
              <a:t> </a:t>
            </a:r>
            <a:r>
              <a:rPr lang="da-DK" dirty="0" err="1" smtClean="0"/>
              <a:t>account</a:t>
            </a:r>
            <a:r>
              <a:rPr lang="da-DK" dirty="0" smtClean="0"/>
              <a:t> </a:t>
            </a:r>
            <a:r>
              <a:rPr lang="da-DK" dirty="0" err="1" smtClean="0"/>
              <a:t>our</a:t>
            </a:r>
            <a:r>
              <a:rPr lang="da-DK" dirty="0" smtClean="0"/>
              <a:t> </a:t>
            </a:r>
            <a:r>
              <a:rPr lang="da-DK" dirty="0" err="1" smtClean="0"/>
              <a:t>belief</a:t>
            </a:r>
            <a:r>
              <a:rPr lang="da-DK" dirty="0" smtClean="0"/>
              <a:t> in human </a:t>
            </a:r>
            <a:r>
              <a:rPr lang="da-DK" dirty="0" err="1" smtClean="0"/>
              <a:t>rights</a:t>
            </a:r>
            <a:r>
              <a:rPr lang="da-DK" dirty="0" smtClean="0"/>
              <a:t> and moral obligations,</a:t>
            </a:r>
          </a:p>
          <a:p>
            <a:r>
              <a:rPr lang="da-DK" dirty="0" smtClean="0"/>
              <a:t>(= </a:t>
            </a:r>
            <a:r>
              <a:rPr lang="da-DK" dirty="0" err="1" smtClean="0">
                <a:solidFill>
                  <a:schemeClr val="accent1"/>
                </a:solidFill>
              </a:rPr>
              <a:t>Might</a:t>
            </a:r>
            <a:r>
              <a:rPr lang="da-DK" dirty="0" smtClean="0">
                <a:solidFill>
                  <a:schemeClr val="accent1"/>
                </a:solidFill>
              </a:rPr>
              <a:t> </a:t>
            </a:r>
            <a:r>
              <a:rPr lang="da-DK" dirty="0" err="1" smtClean="0">
                <a:solidFill>
                  <a:schemeClr val="accent1"/>
                </a:solidFill>
              </a:rPr>
              <a:t>sacrifice</a:t>
            </a:r>
            <a:r>
              <a:rPr lang="da-DK" dirty="0" smtClean="0">
                <a:solidFill>
                  <a:schemeClr val="accent1"/>
                </a:solidFill>
              </a:rPr>
              <a:t> the </a:t>
            </a:r>
            <a:r>
              <a:rPr lang="da-DK" dirty="0" err="1" smtClean="0">
                <a:solidFill>
                  <a:schemeClr val="accent1"/>
                </a:solidFill>
              </a:rPr>
              <a:t>one</a:t>
            </a:r>
            <a:r>
              <a:rPr lang="da-DK" dirty="0" smtClean="0">
                <a:solidFill>
                  <a:schemeClr val="accent1"/>
                </a:solidFill>
              </a:rPr>
              <a:t> </a:t>
            </a:r>
            <a:r>
              <a:rPr lang="da-DK" dirty="0" smtClean="0"/>
              <a:t>for the sake of the </a:t>
            </a:r>
            <a:r>
              <a:rPr lang="da-DK" dirty="0" err="1" smtClean="0"/>
              <a:t>many</a:t>
            </a:r>
            <a:r>
              <a:rPr lang="da-DK" dirty="0" smtClean="0"/>
              <a:t>)</a:t>
            </a:r>
          </a:p>
          <a:p>
            <a:endParaRPr lang="da-DK" dirty="0" smtClean="0"/>
          </a:p>
          <a:p>
            <a:endParaRPr lang="en-US" dirty="0"/>
          </a:p>
        </p:txBody>
      </p:sp>
    </p:spTree>
    <p:extLst>
      <p:ext uri="{BB962C8B-B14F-4D97-AF65-F5344CB8AC3E}">
        <p14:creationId xmlns:p14="http://schemas.microsoft.com/office/powerpoint/2010/main" val="233967288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SHARED UNIVERSAL VALUES ?</a:t>
            </a:r>
            <a:endParaRPr lang="en-US" dirty="0"/>
          </a:p>
        </p:txBody>
      </p:sp>
      <p:sp>
        <p:nvSpPr>
          <p:cNvPr id="3" name="Content Placeholder 2"/>
          <p:cNvSpPr>
            <a:spLocks noGrp="1"/>
          </p:cNvSpPr>
          <p:nvPr>
            <p:ph idx="1"/>
          </p:nvPr>
        </p:nvSpPr>
        <p:spPr>
          <a:xfrm>
            <a:off x="822960" y="1100628"/>
            <a:ext cx="7520940" cy="5528772"/>
          </a:xfrm>
          <a:effectLst>
            <a:glow rad="228600">
              <a:schemeClr val="accent5">
                <a:satMod val="175000"/>
                <a:alpha val="40000"/>
              </a:schemeClr>
            </a:glow>
          </a:effectLst>
        </p:spPr>
        <p:txBody>
          <a:bodyPr>
            <a:normAutofit fontScale="85000" lnSpcReduction="10000"/>
          </a:bodyPr>
          <a:lstStyle/>
          <a:p>
            <a:r>
              <a:rPr lang="da-DK" dirty="0" smtClean="0"/>
              <a:t>The </a:t>
            </a:r>
            <a:r>
              <a:rPr lang="da-DK" dirty="0" err="1" smtClean="0"/>
              <a:t>notion</a:t>
            </a:r>
            <a:r>
              <a:rPr lang="da-DK" dirty="0" smtClean="0"/>
              <a:t> of                           </a:t>
            </a:r>
            <a:r>
              <a:rPr lang="da-DK" sz="3300" i="1" dirty="0" smtClean="0">
                <a:solidFill>
                  <a:srgbClr val="FFFF00"/>
                </a:solidFill>
              </a:rPr>
              <a:t>EQUITY</a:t>
            </a:r>
            <a:r>
              <a:rPr lang="da-DK" sz="2400" i="1" dirty="0" smtClean="0">
                <a:solidFill>
                  <a:srgbClr val="FFFF00"/>
                </a:solidFill>
              </a:rPr>
              <a:t>*       </a:t>
            </a:r>
            <a:r>
              <a:rPr lang="da-DK" sz="2400" i="1" dirty="0" smtClean="0">
                <a:solidFill>
                  <a:srgbClr val="FFFF00"/>
                </a:solidFill>
              </a:rPr>
              <a:t>            </a:t>
            </a:r>
            <a:r>
              <a:rPr lang="da-DK" sz="2400" i="1" dirty="0" smtClean="0">
                <a:solidFill>
                  <a:srgbClr val="FFFF00"/>
                </a:solidFill>
              </a:rPr>
              <a:t>(= fairness and  </a:t>
            </a:r>
            <a:r>
              <a:rPr lang="da-DK" sz="2400" i="1" dirty="0" err="1" smtClean="0">
                <a:solidFill>
                  <a:srgbClr val="FFFF00"/>
                </a:solidFill>
              </a:rPr>
              <a:t>justice</a:t>
            </a:r>
            <a:r>
              <a:rPr lang="da-DK" sz="2400" i="1" dirty="0" smtClean="0">
                <a:solidFill>
                  <a:srgbClr val="FFFF00"/>
                </a:solidFill>
              </a:rPr>
              <a:t>)                                                    </a:t>
            </a:r>
          </a:p>
          <a:p>
            <a:endParaRPr lang="da-DK" i="1" dirty="0">
              <a:solidFill>
                <a:srgbClr val="FFFF00"/>
              </a:solidFill>
            </a:endParaRPr>
          </a:p>
          <a:p>
            <a:r>
              <a:rPr lang="da-DK" i="1" dirty="0" err="1" smtClean="0"/>
              <a:t>Which</a:t>
            </a:r>
            <a:r>
              <a:rPr lang="da-DK" i="1" dirty="0" smtClean="0"/>
              <a:t>  is </a:t>
            </a:r>
            <a:r>
              <a:rPr lang="da-DK" i="1" dirty="0" err="1" smtClean="0"/>
              <a:t>demonstrated</a:t>
            </a:r>
            <a:r>
              <a:rPr lang="da-DK" i="1" dirty="0" smtClean="0"/>
              <a:t> in the </a:t>
            </a:r>
            <a:r>
              <a:rPr lang="da-DK" i="1" dirty="0" err="1" smtClean="0"/>
              <a:t>following</a:t>
            </a:r>
            <a:r>
              <a:rPr lang="da-DK" i="1" dirty="0" smtClean="0"/>
              <a:t> principles:</a:t>
            </a:r>
            <a:r>
              <a:rPr lang="da-DK" i="1" dirty="0" smtClean="0">
                <a:solidFill>
                  <a:srgbClr val="FFFF00"/>
                </a:solidFill>
              </a:rPr>
              <a:t/>
            </a:r>
            <a:br>
              <a:rPr lang="da-DK" i="1" dirty="0" smtClean="0">
                <a:solidFill>
                  <a:srgbClr val="FFFF00"/>
                </a:solidFill>
              </a:rPr>
            </a:br>
            <a:endParaRPr lang="da-DK" i="1" dirty="0" smtClean="0">
              <a:solidFill>
                <a:srgbClr val="FFFF00"/>
              </a:solidFill>
            </a:endParaRPr>
          </a:p>
          <a:p>
            <a:endParaRPr lang="da-DK" i="1" dirty="0">
              <a:solidFill>
                <a:srgbClr val="FFFF00"/>
              </a:solidFill>
            </a:endParaRPr>
          </a:p>
          <a:p>
            <a:pPr>
              <a:buFont typeface="Arial" pitchFamily="34" charset="0"/>
              <a:buChar char="•"/>
            </a:pPr>
            <a:r>
              <a:rPr lang="da-DK" sz="3000" i="1" dirty="0" smtClean="0">
                <a:solidFill>
                  <a:srgbClr val="FFFF00"/>
                </a:solidFill>
              </a:rPr>
              <a:t>It is </a:t>
            </a:r>
            <a:r>
              <a:rPr lang="da-DK" sz="3000" i="1" dirty="0" err="1" smtClean="0">
                <a:solidFill>
                  <a:srgbClr val="FFFF00"/>
                </a:solidFill>
              </a:rPr>
              <a:t>wrong</a:t>
            </a:r>
            <a:r>
              <a:rPr lang="da-DK" sz="3000" i="1" dirty="0" smtClean="0">
                <a:solidFill>
                  <a:srgbClr val="FFFF00"/>
                </a:solidFill>
              </a:rPr>
              <a:t> to </a:t>
            </a:r>
            <a:r>
              <a:rPr lang="da-DK" sz="3000" i="1" dirty="0" err="1" smtClean="0">
                <a:solidFill>
                  <a:srgbClr val="FFFF00"/>
                </a:solidFill>
              </a:rPr>
              <a:t>steal</a:t>
            </a:r>
            <a:r>
              <a:rPr lang="da-DK" sz="3000" i="1" dirty="0" smtClean="0">
                <a:solidFill>
                  <a:srgbClr val="FFFF00"/>
                </a:solidFill>
              </a:rPr>
              <a:t> </a:t>
            </a:r>
            <a:r>
              <a:rPr lang="da-DK" sz="3000" i="1" dirty="0" err="1" smtClean="0">
                <a:solidFill>
                  <a:srgbClr val="FFFF00"/>
                </a:solidFill>
              </a:rPr>
              <a:t>what</a:t>
            </a:r>
            <a:r>
              <a:rPr lang="da-DK" sz="3000" i="1" dirty="0" smtClean="0">
                <a:solidFill>
                  <a:srgbClr val="FFFF00"/>
                </a:solidFill>
              </a:rPr>
              <a:t> </a:t>
            </a:r>
            <a:r>
              <a:rPr lang="da-DK" sz="3000" i="1" dirty="0" err="1" smtClean="0">
                <a:solidFill>
                  <a:srgbClr val="FFFF00"/>
                </a:solidFill>
              </a:rPr>
              <a:t>does</a:t>
            </a:r>
            <a:r>
              <a:rPr lang="da-DK" sz="3000" i="1" dirty="0" smtClean="0">
                <a:solidFill>
                  <a:srgbClr val="FFFF00"/>
                </a:solidFill>
              </a:rPr>
              <a:t> not </a:t>
            </a:r>
            <a:r>
              <a:rPr lang="da-DK" sz="3000" i="1" dirty="0" err="1" smtClean="0">
                <a:solidFill>
                  <a:srgbClr val="FFFF00"/>
                </a:solidFill>
              </a:rPr>
              <a:t>belong</a:t>
            </a:r>
            <a:r>
              <a:rPr lang="da-DK" sz="3000" i="1" dirty="0" smtClean="0">
                <a:solidFill>
                  <a:srgbClr val="FFFF00"/>
                </a:solidFill>
              </a:rPr>
              <a:t> to </a:t>
            </a:r>
            <a:r>
              <a:rPr lang="da-DK" sz="3000" i="1" dirty="0" err="1" smtClean="0">
                <a:solidFill>
                  <a:srgbClr val="FFFF00"/>
                </a:solidFill>
              </a:rPr>
              <a:t>you</a:t>
            </a:r>
            <a:r>
              <a:rPr lang="da-DK" sz="3000" i="1" dirty="0" smtClean="0">
                <a:solidFill>
                  <a:srgbClr val="FFFF00"/>
                </a:solidFill>
              </a:rPr>
              <a:t>, </a:t>
            </a:r>
          </a:p>
          <a:p>
            <a:pPr>
              <a:buFont typeface="Arial" pitchFamily="34" charset="0"/>
              <a:buChar char="•"/>
            </a:pPr>
            <a:r>
              <a:rPr lang="da-DK" sz="3000" i="1" dirty="0" err="1" smtClean="0">
                <a:solidFill>
                  <a:srgbClr val="FFFF00"/>
                </a:solidFill>
              </a:rPr>
              <a:t>that</a:t>
            </a:r>
            <a:r>
              <a:rPr lang="da-DK" sz="3000" i="1" dirty="0" smtClean="0">
                <a:solidFill>
                  <a:srgbClr val="FFFF00"/>
                </a:solidFill>
              </a:rPr>
              <a:t> </a:t>
            </a:r>
            <a:r>
              <a:rPr lang="da-DK" sz="3000" i="1" dirty="0" err="1" smtClean="0">
                <a:solidFill>
                  <a:srgbClr val="FFFF00"/>
                </a:solidFill>
              </a:rPr>
              <a:t>someone</a:t>
            </a:r>
            <a:r>
              <a:rPr lang="da-DK" sz="3000" i="1" dirty="0" smtClean="0">
                <a:solidFill>
                  <a:srgbClr val="FFFF00"/>
                </a:solidFill>
              </a:rPr>
              <a:t> </a:t>
            </a:r>
            <a:r>
              <a:rPr lang="da-DK" sz="3000" i="1" dirty="0" err="1" smtClean="0">
                <a:solidFill>
                  <a:srgbClr val="FFFF00"/>
                </a:solidFill>
              </a:rPr>
              <a:t>works</a:t>
            </a:r>
            <a:r>
              <a:rPr lang="da-DK" sz="3000" i="1" dirty="0" smtClean="0">
                <a:solidFill>
                  <a:srgbClr val="FFFF00"/>
                </a:solidFill>
              </a:rPr>
              <a:t> for </a:t>
            </a:r>
            <a:r>
              <a:rPr lang="da-DK" sz="3000" i="1" dirty="0" err="1" smtClean="0">
                <a:solidFill>
                  <a:srgbClr val="FFFF00"/>
                </a:solidFill>
              </a:rPr>
              <a:t>you</a:t>
            </a:r>
            <a:r>
              <a:rPr lang="da-DK" sz="3000" i="1" dirty="0" smtClean="0">
                <a:solidFill>
                  <a:srgbClr val="FFFF00"/>
                </a:solidFill>
              </a:rPr>
              <a:t> </a:t>
            </a:r>
            <a:r>
              <a:rPr lang="da-DK" sz="3000" i="1" dirty="0" err="1" smtClean="0">
                <a:solidFill>
                  <a:srgbClr val="FFFF00"/>
                </a:solidFill>
              </a:rPr>
              <a:t>without</a:t>
            </a:r>
            <a:r>
              <a:rPr lang="da-DK" sz="3000" i="1" dirty="0" smtClean="0">
                <a:solidFill>
                  <a:srgbClr val="FFFF00"/>
                </a:solidFill>
              </a:rPr>
              <a:t> </a:t>
            </a:r>
            <a:r>
              <a:rPr lang="da-DK" sz="3000" i="1" dirty="0" err="1" smtClean="0">
                <a:solidFill>
                  <a:srgbClr val="FFFF00"/>
                </a:solidFill>
              </a:rPr>
              <a:t>payment</a:t>
            </a:r>
            <a:r>
              <a:rPr lang="da-DK" sz="3000" i="1" dirty="0" smtClean="0">
                <a:solidFill>
                  <a:srgbClr val="FFFF00"/>
                </a:solidFill>
              </a:rPr>
              <a:t>, </a:t>
            </a:r>
          </a:p>
          <a:p>
            <a:pPr>
              <a:buFont typeface="Arial" pitchFamily="34" charset="0"/>
              <a:buChar char="•"/>
            </a:pPr>
            <a:r>
              <a:rPr lang="da-DK" sz="3000" i="1" dirty="0" smtClean="0">
                <a:solidFill>
                  <a:srgbClr val="FFFF00"/>
                </a:solidFill>
              </a:rPr>
              <a:t>to </a:t>
            </a:r>
            <a:r>
              <a:rPr lang="da-DK" sz="3000" i="1" dirty="0" err="1" smtClean="0">
                <a:solidFill>
                  <a:srgbClr val="FFFF00"/>
                </a:solidFill>
              </a:rPr>
              <a:t>kill</a:t>
            </a:r>
            <a:r>
              <a:rPr lang="da-DK" sz="3000" i="1" dirty="0" smtClean="0">
                <a:solidFill>
                  <a:srgbClr val="FFFF00"/>
                </a:solidFill>
              </a:rPr>
              <a:t> an </a:t>
            </a:r>
            <a:r>
              <a:rPr lang="da-DK" sz="3000" i="1" dirty="0" err="1" smtClean="0">
                <a:solidFill>
                  <a:srgbClr val="FFFF00"/>
                </a:solidFill>
              </a:rPr>
              <a:t>innocent</a:t>
            </a:r>
            <a:r>
              <a:rPr lang="da-DK" sz="3000" i="1" dirty="0" smtClean="0">
                <a:solidFill>
                  <a:srgbClr val="FFFF00"/>
                </a:solidFill>
              </a:rPr>
              <a:t> human </a:t>
            </a:r>
            <a:r>
              <a:rPr lang="da-DK" sz="3000" i="1" dirty="0" err="1" smtClean="0">
                <a:solidFill>
                  <a:srgbClr val="FFFF00"/>
                </a:solidFill>
              </a:rPr>
              <a:t>being</a:t>
            </a:r>
            <a:endParaRPr lang="da-DK" sz="3000" i="1" dirty="0" smtClean="0">
              <a:solidFill>
                <a:srgbClr val="FFFF00"/>
              </a:solidFill>
            </a:endParaRPr>
          </a:p>
          <a:p>
            <a:endParaRPr lang="da-DK" i="1" dirty="0">
              <a:solidFill>
                <a:srgbClr val="FFFF00"/>
              </a:solidFill>
            </a:endParaRPr>
          </a:p>
          <a:p>
            <a:endParaRPr lang="da-DK" i="1" dirty="0" smtClean="0">
              <a:solidFill>
                <a:srgbClr val="FFFF00"/>
              </a:solidFill>
            </a:endParaRPr>
          </a:p>
          <a:p>
            <a:endParaRPr lang="da-DK" i="1" dirty="0" smtClean="0">
              <a:solidFill>
                <a:srgbClr val="FFFF00"/>
              </a:solidFill>
            </a:endParaRPr>
          </a:p>
          <a:p>
            <a:endParaRPr lang="da-DK" i="1" dirty="0" smtClean="0">
              <a:solidFill>
                <a:srgbClr val="FFFF00"/>
              </a:solidFill>
            </a:endParaRPr>
          </a:p>
          <a:p>
            <a:pPr>
              <a:buFont typeface="Arial" charset="0"/>
              <a:buChar char="•"/>
            </a:pPr>
            <a:r>
              <a:rPr lang="da-DK" i="1" dirty="0" smtClean="0"/>
              <a:t>Recent research in </a:t>
            </a:r>
            <a:r>
              <a:rPr lang="da-DK" i="1" dirty="0" err="1" smtClean="0"/>
              <a:t>biology</a:t>
            </a:r>
            <a:r>
              <a:rPr lang="da-DK" i="1" dirty="0" smtClean="0"/>
              <a:t>, </a:t>
            </a:r>
            <a:r>
              <a:rPr lang="da-DK" i="1" dirty="0" err="1" smtClean="0"/>
              <a:t>neurosciences</a:t>
            </a:r>
            <a:r>
              <a:rPr lang="da-DK" i="1" dirty="0" smtClean="0"/>
              <a:t>, </a:t>
            </a:r>
            <a:r>
              <a:rPr lang="da-DK" i="1" dirty="0" err="1" smtClean="0"/>
              <a:t>economics</a:t>
            </a:r>
            <a:r>
              <a:rPr lang="da-DK" i="1" dirty="0" smtClean="0"/>
              <a:t> and </a:t>
            </a:r>
            <a:r>
              <a:rPr lang="da-DK" i="1" dirty="0" err="1" smtClean="0"/>
              <a:t>anthropology</a:t>
            </a:r>
            <a:r>
              <a:rPr lang="da-DK" i="1" dirty="0" smtClean="0"/>
              <a:t> show </a:t>
            </a:r>
            <a:r>
              <a:rPr lang="da-DK" i="1" dirty="0" err="1" smtClean="0"/>
              <a:t>that</a:t>
            </a:r>
            <a:r>
              <a:rPr lang="da-DK" i="1" dirty="0" smtClean="0"/>
              <a:t> </a:t>
            </a:r>
            <a:r>
              <a:rPr lang="da-DK" i="1" dirty="0" err="1" smtClean="0"/>
              <a:t>we</a:t>
            </a:r>
            <a:r>
              <a:rPr lang="da-DK" i="1" dirty="0" smtClean="0"/>
              <a:t> </a:t>
            </a:r>
            <a:r>
              <a:rPr lang="da-DK" i="1" dirty="0" err="1" smtClean="0"/>
              <a:t>are</a:t>
            </a:r>
            <a:r>
              <a:rPr lang="da-DK" i="1" dirty="0" smtClean="0"/>
              <a:t> </a:t>
            </a:r>
            <a:r>
              <a:rPr lang="da-DK" i="1" dirty="0" err="1" smtClean="0"/>
              <a:t>equipe</a:t>
            </a:r>
            <a:r>
              <a:rPr lang="da-DK" i="1" dirty="0" smtClean="0"/>
              <a:t> d with the </a:t>
            </a:r>
            <a:r>
              <a:rPr lang="da-DK" i="1" dirty="0" err="1" smtClean="0"/>
              <a:t>biological</a:t>
            </a:r>
            <a:r>
              <a:rPr lang="da-DK" i="1" dirty="0" smtClean="0"/>
              <a:t> disposition to </a:t>
            </a:r>
            <a:r>
              <a:rPr lang="da-DK" i="1" dirty="0" err="1" smtClean="0"/>
              <a:t>respect</a:t>
            </a:r>
            <a:r>
              <a:rPr lang="da-DK" i="1" dirty="0" smtClean="0"/>
              <a:t> the </a:t>
            </a:r>
            <a:r>
              <a:rPr lang="da-DK" i="1" dirty="0" err="1" smtClean="0"/>
              <a:t>others</a:t>
            </a:r>
            <a:r>
              <a:rPr lang="da-DK" i="1" dirty="0" smtClean="0"/>
              <a:t>.</a:t>
            </a:r>
          </a:p>
          <a:p>
            <a:pPr marL="0" indent="0"/>
            <a:r>
              <a:rPr lang="da-DK" i="1" dirty="0" smtClean="0"/>
              <a:t>                  IT   SEEMS THEN   THAT WE SHARE A CORE OF          </a:t>
            </a:r>
          </a:p>
          <a:p>
            <a:pPr marL="0" indent="0"/>
            <a:r>
              <a:rPr lang="da-DK" i="1" dirty="0" smtClean="0">
                <a:solidFill>
                  <a:schemeClr val="bg1"/>
                </a:solidFill>
              </a:rPr>
              <a:t>                                   </a:t>
            </a:r>
            <a:r>
              <a:rPr lang="da-DK" sz="3500" i="1" dirty="0" smtClean="0">
                <a:solidFill>
                  <a:schemeClr val="bg1"/>
                </a:solidFill>
              </a:rPr>
              <a:t>”OBJECTIVE </a:t>
            </a:r>
            <a:r>
              <a:rPr lang="da-DK" i="1" dirty="0" smtClean="0">
                <a:solidFill>
                  <a:schemeClr val="bg1"/>
                </a:solidFill>
              </a:rPr>
              <a:t>” ETHICAL  VALUES ?</a:t>
            </a:r>
          </a:p>
          <a:p>
            <a:pPr>
              <a:buFont typeface="Arial" charset="0"/>
              <a:buChar char="•"/>
            </a:pPr>
            <a:endParaRPr lang="da-DK" i="1" dirty="0" smtClean="0"/>
          </a:p>
          <a:p>
            <a:endParaRPr lang="da-DK" i="1" dirty="0">
              <a:solidFill>
                <a:srgbClr val="FFFF00"/>
              </a:solidFill>
            </a:endParaRPr>
          </a:p>
          <a:p>
            <a:endParaRPr lang="da-DK" i="1" dirty="0" smtClean="0">
              <a:solidFill>
                <a:srgbClr val="FFFF00"/>
              </a:solidFill>
            </a:endParaRPr>
          </a:p>
        </p:txBody>
      </p:sp>
    </p:spTree>
    <p:extLst>
      <p:ext uri="{BB962C8B-B14F-4D97-AF65-F5344CB8AC3E}">
        <p14:creationId xmlns:p14="http://schemas.microsoft.com/office/powerpoint/2010/main" val="375413820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a-DK" dirty="0" smtClean="0">
                <a:solidFill>
                  <a:schemeClr val="tx2"/>
                </a:solidFill>
              </a:rPr>
              <a:t>ETHICS AND MORALS (?)   / DEFINITION</a:t>
            </a:r>
            <a:br>
              <a:rPr lang="da-DK" dirty="0" smtClean="0">
                <a:solidFill>
                  <a:schemeClr val="tx2"/>
                </a:solidFill>
              </a:rPr>
            </a:br>
            <a:endParaRPr lang="en-US" dirty="0">
              <a:solidFill>
                <a:schemeClr val="tx2"/>
              </a:solidFill>
            </a:endParaRPr>
          </a:p>
        </p:txBody>
      </p:sp>
      <p:sp>
        <p:nvSpPr>
          <p:cNvPr id="3" name="Content Placeholder 2"/>
          <p:cNvSpPr>
            <a:spLocks noGrp="1"/>
          </p:cNvSpPr>
          <p:nvPr>
            <p:ph idx="1"/>
          </p:nvPr>
        </p:nvSpPr>
        <p:spPr>
          <a:xfrm>
            <a:off x="304800" y="1100628"/>
            <a:ext cx="8839200" cy="5300172"/>
          </a:xfrm>
        </p:spPr>
        <p:txBody>
          <a:bodyPr>
            <a:normAutofit fontScale="85000" lnSpcReduction="20000"/>
          </a:bodyPr>
          <a:lstStyle/>
          <a:p>
            <a:r>
              <a:rPr lang="da-DK" sz="2800" b="1" dirty="0" smtClean="0"/>
              <a:t>      Good and bad/  Right or </a:t>
            </a:r>
            <a:r>
              <a:rPr lang="da-DK" sz="2800" b="1" dirty="0" err="1" smtClean="0"/>
              <a:t>wrong</a:t>
            </a:r>
            <a:r>
              <a:rPr lang="da-DK" sz="2800" b="1" dirty="0" smtClean="0"/>
              <a:t>?</a:t>
            </a:r>
          </a:p>
          <a:p>
            <a:r>
              <a:rPr lang="da-DK" sz="2800" dirty="0" smtClean="0"/>
              <a:t>        </a:t>
            </a:r>
            <a:endParaRPr lang="da-DK" sz="2800" dirty="0"/>
          </a:p>
          <a:p>
            <a:endParaRPr lang="da-DK" sz="2800" b="1" dirty="0" smtClean="0"/>
          </a:p>
          <a:p>
            <a:r>
              <a:rPr lang="da-DK" sz="4300" dirty="0" err="1" smtClean="0"/>
              <a:t>Ethics</a:t>
            </a:r>
            <a:r>
              <a:rPr lang="da-DK" sz="2800" dirty="0" smtClean="0"/>
              <a:t> = </a:t>
            </a:r>
            <a:r>
              <a:rPr lang="da-DK" sz="2800" dirty="0">
                <a:solidFill>
                  <a:schemeClr val="tx2">
                    <a:lumMod val="50000"/>
                  </a:schemeClr>
                </a:solidFill>
              </a:rPr>
              <a:t>D</a:t>
            </a:r>
            <a:r>
              <a:rPr lang="da-DK" sz="2800" dirty="0" smtClean="0">
                <a:solidFill>
                  <a:schemeClr val="tx2">
                    <a:lumMod val="50000"/>
                  </a:schemeClr>
                </a:solidFill>
              </a:rPr>
              <a:t>efinitions</a:t>
            </a:r>
            <a:r>
              <a:rPr lang="da-DK" sz="2800" dirty="0" smtClean="0"/>
              <a:t>   </a:t>
            </a:r>
            <a:r>
              <a:rPr lang="da-DK" sz="2800" i="1" dirty="0" smtClean="0"/>
              <a:t>(</a:t>
            </a:r>
            <a:r>
              <a:rPr lang="da-DK" sz="2800" i="1" dirty="0" err="1" smtClean="0"/>
              <a:t>What</a:t>
            </a:r>
            <a:r>
              <a:rPr lang="da-DK" sz="2800" i="1" dirty="0" smtClean="0"/>
              <a:t> </a:t>
            </a:r>
            <a:r>
              <a:rPr lang="da-DK" sz="2800" i="1" dirty="0" err="1" smtClean="0">
                <a:solidFill>
                  <a:srgbClr val="FFFF00"/>
                </a:solidFill>
              </a:rPr>
              <a:t>ought</a:t>
            </a:r>
            <a:r>
              <a:rPr lang="da-DK" sz="2800" i="1" dirty="0" smtClean="0">
                <a:solidFill>
                  <a:srgbClr val="FFFF00"/>
                </a:solidFill>
              </a:rPr>
              <a:t> to </a:t>
            </a:r>
            <a:r>
              <a:rPr lang="da-DK" sz="2800" i="1" dirty="0" err="1" smtClean="0">
                <a:solidFill>
                  <a:srgbClr val="FFFF00"/>
                </a:solidFill>
              </a:rPr>
              <a:t>be</a:t>
            </a:r>
            <a:r>
              <a:rPr lang="da-DK" sz="2800" i="1" dirty="0" smtClean="0">
                <a:solidFill>
                  <a:srgbClr val="FFFF00"/>
                </a:solidFill>
              </a:rPr>
              <a:t> </a:t>
            </a:r>
            <a:r>
              <a:rPr lang="da-DK" sz="2800" i="1" dirty="0" err="1" smtClean="0"/>
              <a:t>correct</a:t>
            </a:r>
            <a:r>
              <a:rPr lang="da-DK" sz="2800" i="1" dirty="0" smtClean="0"/>
              <a:t>)=</a:t>
            </a:r>
            <a:r>
              <a:rPr lang="da-DK" sz="2800" i="1" dirty="0" err="1" smtClean="0">
                <a:solidFill>
                  <a:schemeClr val="tx2">
                    <a:lumMod val="50000"/>
                  </a:schemeClr>
                </a:solidFill>
              </a:rPr>
              <a:t>Principle</a:t>
            </a:r>
            <a:endParaRPr lang="da-DK" sz="2800" i="1" dirty="0" smtClean="0">
              <a:solidFill>
                <a:schemeClr val="tx2">
                  <a:lumMod val="50000"/>
                </a:schemeClr>
              </a:solidFill>
            </a:endParaRPr>
          </a:p>
          <a:p>
            <a:endParaRPr lang="da-DK" sz="2800" dirty="0"/>
          </a:p>
          <a:p>
            <a:r>
              <a:rPr lang="da-DK" sz="4300" dirty="0" smtClean="0"/>
              <a:t>Moral </a:t>
            </a:r>
            <a:r>
              <a:rPr lang="da-DK" sz="2800" dirty="0" smtClean="0"/>
              <a:t>= </a:t>
            </a:r>
            <a:r>
              <a:rPr lang="da-DK" sz="2800" dirty="0" err="1" smtClean="0">
                <a:solidFill>
                  <a:schemeClr val="tx2">
                    <a:lumMod val="50000"/>
                  </a:schemeClr>
                </a:solidFill>
              </a:rPr>
              <a:t>Behaviour</a:t>
            </a:r>
            <a:r>
              <a:rPr lang="da-DK" sz="2800" dirty="0" smtClean="0">
                <a:solidFill>
                  <a:schemeClr val="tx2">
                    <a:lumMod val="50000"/>
                  </a:schemeClr>
                </a:solidFill>
              </a:rPr>
              <a:t> </a:t>
            </a:r>
            <a:r>
              <a:rPr lang="da-DK" sz="2800" dirty="0" smtClean="0"/>
              <a:t>   </a:t>
            </a:r>
            <a:r>
              <a:rPr lang="da-DK" sz="2800" i="1" dirty="0" smtClean="0"/>
              <a:t>(</a:t>
            </a:r>
            <a:r>
              <a:rPr lang="da-DK" sz="2800" i="1" dirty="0" err="1" smtClean="0"/>
              <a:t>what</a:t>
            </a:r>
            <a:r>
              <a:rPr lang="da-DK" sz="2800" i="1" dirty="0" smtClean="0"/>
              <a:t> </a:t>
            </a:r>
            <a:r>
              <a:rPr lang="da-DK" sz="2800" i="1" dirty="0" smtClean="0">
                <a:solidFill>
                  <a:srgbClr val="FFFF00"/>
                </a:solidFill>
              </a:rPr>
              <a:t>is </a:t>
            </a:r>
            <a:r>
              <a:rPr lang="da-DK" sz="2800" i="1" dirty="0" err="1" smtClean="0"/>
              <a:t>correct</a:t>
            </a:r>
            <a:r>
              <a:rPr lang="da-DK" sz="2800" i="1" dirty="0" smtClean="0"/>
              <a:t>)=</a:t>
            </a:r>
            <a:r>
              <a:rPr lang="da-DK" sz="2800" i="1" dirty="0" err="1" smtClean="0">
                <a:solidFill>
                  <a:schemeClr val="tx2">
                    <a:lumMod val="50000"/>
                  </a:schemeClr>
                </a:solidFill>
              </a:rPr>
              <a:t>Outcome</a:t>
            </a:r>
            <a:endParaRPr lang="da-DK" sz="2800" i="1" dirty="0" smtClean="0">
              <a:solidFill>
                <a:schemeClr val="tx2">
                  <a:lumMod val="50000"/>
                </a:schemeClr>
              </a:solidFill>
            </a:endParaRPr>
          </a:p>
          <a:p>
            <a:endParaRPr lang="da-DK" sz="2800" i="1" dirty="0" smtClean="0">
              <a:solidFill>
                <a:schemeClr val="tx2">
                  <a:lumMod val="50000"/>
                </a:schemeClr>
              </a:solidFill>
            </a:endParaRPr>
          </a:p>
          <a:p>
            <a:endParaRPr lang="da-DK" sz="2800" i="1" dirty="0">
              <a:solidFill>
                <a:schemeClr val="tx2">
                  <a:lumMod val="50000"/>
                </a:schemeClr>
              </a:solidFill>
            </a:endParaRPr>
          </a:p>
          <a:p>
            <a:endParaRPr lang="da-DK" sz="2800" i="1" dirty="0">
              <a:solidFill>
                <a:schemeClr val="tx2">
                  <a:lumMod val="50000"/>
                </a:schemeClr>
              </a:solidFill>
            </a:endParaRPr>
          </a:p>
          <a:p>
            <a:endParaRPr lang="da-DK" sz="2800" i="1" dirty="0" smtClean="0">
              <a:solidFill>
                <a:schemeClr val="tx2">
                  <a:lumMod val="50000"/>
                </a:schemeClr>
              </a:solidFill>
            </a:endParaRPr>
          </a:p>
          <a:p>
            <a:r>
              <a:rPr lang="da-DK" sz="3500" i="1" dirty="0" smtClean="0"/>
              <a:t>Values</a:t>
            </a:r>
            <a:r>
              <a:rPr lang="da-DK" sz="2800" i="1" dirty="0" smtClean="0"/>
              <a:t>  = attitudes, standards by </a:t>
            </a:r>
            <a:r>
              <a:rPr lang="da-DK" sz="2800" i="1" dirty="0" err="1" smtClean="0"/>
              <a:t>which</a:t>
            </a:r>
            <a:r>
              <a:rPr lang="da-DK" sz="2800" i="1" dirty="0" smtClean="0"/>
              <a:t> </a:t>
            </a:r>
            <a:r>
              <a:rPr lang="da-DK" sz="2800" i="1" dirty="0" err="1" smtClean="0"/>
              <a:t>we</a:t>
            </a:r>
            <a:r>
              <a:rPr lang="da-DK" sz="2800" i="1" dirty="0" smtClean="0"/>
              <a:t> measure the </a:t>
            </a:r>
            <a:r>
              <a:rPr lang="da-DK" sz="2800" i="1" dirty="0" err="1" smtClean="0"/>
              <a:t>worth</a:t>
            </a:r>
            <a:r>
              <a:rPr lang="da-DK" sz="2800" i="1" dirty="0" smtClean="0"/>
              <a:t> of     </a:t>
            </a:r>
            <a:r>
              <a:rPr lang="da-DK" sz="2800" i="1" dirty="0" err="1" smtClean="0"/>
              <a:t>everything</a:t>
            </a:r>
            <a:r>
              <a:rPr lang="da-DK" sz="2800" i="1" dirty="0" smtClean="0"/>
              <a:t>: from </a:t>
            </a:r>
            <a:r>
              <a:rPr lang="da-DK" sz="2800" i="1" dirty="0" err="1" smtClean="0"/>
              <a:t>material</a:t>
            </a:r>
            <a:r>
              <a:rPr lang="da-DK" sz="2800" i="1" dirty="0"/>
              <a:t> </a:t>
            </a:r>
            <a:r>
              <a:rPr lang="da-DK" sz="2800" i="1" dirty="0" err="1" smtClean="0"/>
              <a:t>objects</a:t>
            </a:r>
            <a:r>
              <a:rPr lang="da-DK" sz="2800" i="1" dirty="0" smtClean="0"/>
              <a:t> to </a:t>
            </a:r>
            <a:r>
              <a:rPr lang="da-DK" sz="2800" i="1" dirty="0" err="1" smtClean="0"/>
              <a:t>goals</a:t>
            </a:r>
            <a:r>
              <a:rPr lang="da-DK" sz="2800" i="1" dirty="0" smtClean="0"/>
              <a:t> of </a:t>
            </a:r>
            <a:r>
              <a:rPr lang="da-DK" sz="2800" i="1" dirty="0" err="1" smtClean="0"/>
              <a:t>life</a:t>
            </a:r>
            <a:endParaRPr lang="da-DK" sz="2800" i="1" dirty="0" smtClean="0"/>
          </a:p>
          <a:p>
            <a:endParaRPr lang="en-US" sz="2800" i="1" dirty="0">
              <a:solidFill>
                <a:schemeClr val="tx2">
                  <a:lumMod val="50000"/>
                </a:schemeClr>
              </a:solidFill>
            </a:endParaRPr>
          </a:p>
        </p:txBody>
      </p:sp>
    </p:spTree>
    <p:extLst>
      <p:ext uri="{BB962C8B-B14F-4D97-AF65-F5344CB8AC3E}">
        <p14:creationId xmlns:p14="http://schemas.microsoft.com/office/powerpoint/2010/main" val="43484902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0940" cy="548640"/>
          </a:xfrm>
        </p:spPr>
        <p:txBody>
          <a:bodyPr>
            <a:normAutofit fontScale="90000"/>
          </a:bodyPr>
          <a:lstStyle/>
          <a:p>
            <a:r>
              <a:rPr lang="da-DK" dirty="0" err="1" smtClean="0">
                <a:solidFill>
                  <a:srgbClr val="DEF5FA"/>
                </a:solidFill>
              </a:rPr>
              <a:t>Functions</a:t>
            </a:r>
            <a:r>
              <a:rPr lang="da-DK" dirty="0" smtClean="0">
                <a:solidFill>
                  <a:srgbClr val="DEF5FA"/>
                </a:solidFill>
              </a:rPr>
              <a:t> of morals</a:t>
            </a:r>
            <a:br>
              <a:rPr lang="da-DK" dirty="0" smtClean="0">
                <a:solidFill>
                  <a:srgbClr val="DEF5FA"/>
                </a:solidFill>
              </a:rPr>
            </a:br>
            <a:r>
              <a:rPr lang="da-DK" dirty="0">
                <a:solidFill>
                  <a:srgbClr val="DEF5FA"/>
                </a:solidFill>
              </a:rPr>
              <a:t> </a:t>
            </a:r>
            <a:r>
              <a:rPr lang="da-DK" dirty="0" smtClean="0">
                <a:solidFill>
                  <a:srgbClr val="DEF5FA"/>
                </a:solidFill>
              </a:rPr>
              <a:t>                                        </a:t>
            </a:r>
            <a:r>
              <a:rPr lang="da-DK" dirty="0" err="1" smtClean="0">
                <a:solidFill>
                  <a:srgbClr val="DEF5FA"/>
                </a:solidFill>
              </a:rPr>
              <a:t>Why</a:t>
            </a:r>
            <a:r>
              <a:rPr lang="da-DK" dirty="0" smtClean="0">
                <a:solidFill>
                  <a:srgbClr val="DEF5FA"/>
                </a:solidFill>
              </a:rPr>
              <a:t> </a:t>
            </a:r>
            <a:r>
              <a:rPr lang="da-DK" dirty="0" err="1" smtClean="0">
                <a:solidFill>
                  <a:srgbClr val="DEF5FA"/>
                </a:solidFill>
              </a:rPr>
              <a:t>does</a:t>
            </a:r>
            <a:r>
              <a:rPr lang="da-DK" dirty="0" smtClean="0">
                <a:solidFill>
                  <a:srgbClr val="DEF5FA"/>
                </a:solidFill>
              </a:rPr>
              <a:t> it matter ?</a:t>
            </a:r>
            <a:endParaRPr lang="en-US" dirty="0">
              <a:solidFill>
                <a:srgbClr val="DEF5FA"/>
              </a:solidFill>
            </a:endParaRPr>
          </a:p>
        </p:txBody>
      </p:sp>
      <p:sp>
        <p:nvSpPr>
          <p:cNvPr id="3" name="Content Placeholder 2"/>
          <p:cNvSpPr>
            <a:spLocks noGrp="1"/>
          </p:cNvSpPr>
          <p:nvPr>
            <p:ph idx="1"/>
          </p:nvPr>
        </p:nvSpPr>
        <p:spPr>
          <a:xfrm>
            <a:off x="822960" y="1100628"/>
            <a:ext cx="7520940" cy="4919172"/>
          </a:xfrm>
          <a:noFill/>
        </p:spPr>
        <p:txBody>
          <a:bodyPr>
            <a:normAutofit lnSpcReduction="10000"/>
          </a:bodyPr>
          <a:lstStyle/>
          <a:p>
            <a:pPr marL="0" indent="0">
              <a:buNone/>
            </a:pPr>
            <a:endParaRPr lang="da-DK" dirty="0" smtClean="0"/>
          </a:p>
          <a:p>
            <a:pPr marL="0" indent="0">
              <a:buNone/>
            </a:pPr>
            <a:r>
              <a:rPr lang="da-DK" dirty="0" err="1" smtClean="0"/>
              <a:t>Community</a:t>
            </a:r>
            <a:r>
              <a:rPr lang="da-DK" dirty="0" smtClean="0"/>
              <a:t> </a:t>
            </a:r>
            <a:r>
              <a:rPr lang="da-DK" dirty="0" err="1" smtClean="0"/>
              <a:t>depends</a:t>
            </a:r>
            <a:r>
              <a:rPr lang="da-DK" dirty="0" smtClean="0"/>
              <a:t>  on a </a:t>
            </a:r>
            <a:r>
              <a:rPr lang="da-DK" dirty="0" err="1" smtClean="0"/>
              <a:t>common</a:t>
            </a:r>
            <a:r>
              <a:rPr lang="da-DK" dirty="0" smtClean="0"/>
              <a:t> moral base in </a:t>
            </a:r>
            <a:r>
              <a:rPr lang="da-DK" dirty="0" err="1" smtClean="0"/>
              <a:t>order</a:t>
            </a:r>
            <a:r>
              <a:rPr lang="da-DK" dirty="0" smtClean="0"/>
              <a:t> to </a:t>
            </a:r>
            <a:r>
              <a:rPr lang="da-DK" dirty="0" err="1" smtClean="0"/>
              <a:t>insure</a:t>
            </a:r>
            <a:r>
              <a:rPr lang="da-DK" dirty="0" smtClean="0"/>
              <a:t> </a:t>
            </a:r>
            <a:r>
              <a:rPr lang="da-DK" sz="3500" dirty="0" err="1" smtClean="0">
                <a:solidFill>
                  <a:schemeClr val="tx2">
                    <a:lumMod val="75000"/>
                  </a:schemeClr>
                </a:solidFill>
              </a:rPr>
              <a:t>cohesion</a:t>
            </a:r>
            <a:endParaRPr lang="da-DK" sz="3500" dirty="0" smtClean="0">
              <a:solidFill>
                <a:schemeClr val="tx2">
                  <a:lumMod val="75000"/>
                </a:schemeClr>
              </a:solidFill>
            </a:endParaRPr>
          </a:p>
          <a:p>
            <a:pPr marL="0" indent="0">
              <a:buNone/>
            </a:pPr>
            <a:r>
              <a:rPr lang="da-DK" dirty="0" smtClean="0"/>
              <a:t> </a:t>
            </a:r>
          </a:p>
          <a:p>
            <a:pPr marL="0" indent="0">
              <a:buNone/>
            </a:pPr>
            <a:r>
              <a:rPr lang="da-DK" sz="3800" dirty="0"/>
              <a:t> </a:t>
            </a:r>
            <a:r>
              <a:rPr lang="da-DK" sz="3800" dirty="0" smtClean="0"/>
              <a:t>                         =</a:t>
            </a:r>
          </a:p>
          <a:p>
            <a:pPr marL="0" indent="0">
              <a:buNone/>
            </a:pPr>
            <a:r>
              <a:rPr lang="da-DK" dirty="0" smtClean="0">
                <a:solidFill>
                  <a:srgbClr val="FFC000"/>
                </a:solidFill>
              </a:rPr>
              <a:t>                      </a:t>
            </a:r>
            <a:r>
              <a:rPr lang="da-DK" sz="4300" dirty="0" smtClean="0">
                <a:solidFill>
                  <a:srgbClr val="FFC000"/>
                </a:solidFill>
              </a:rPr>
              <a:t>A  ”CONTRAT SOCIAL” </a:t>
            </a:r>
          </a:p>
          <a:p>
            <a:pPr marL="0" indent="0">
              <a:buNone/>
            </a:pPr>
            <a:r>
              <a:rPr lang="da-DK" dirty="0" smtClean="0"/>
              <a:t>                                  </a:t>
            </a:r>
          </a:p>
          <a:p>
            <a:pPr marL="0" indent="0">
              <a:buNone/>
            </a:pPr>
            <a:r>
              <a:rPr lang="da-DK" dirty="0"/>
              <a:t> </a:t>
            </a:r>
            <a:r>
              <a:rPr lang="da-DK" dirty="0" smtClean="0"/>
              <a:t>                                     (Jean  Jacques Rousseau 1712-82)</a:t>
            </a:r>
          </a:p>
          <a:p>
            <a:pPr marL="0" indent="0">
              <a:buNone/>
            </a:pPr>
            <a:endParaRPr lang="da-DK" dirty="0" smtClean="0"/>
          </a:p>
          <a:p>
            <a:pPr marL="0" indent="0">
              <a:buNone/>
            </a:pPr>
            <a:r>
              <a:rPr lang="da-DK" dirty="0"/>
              <a:t> </a:t>
            </a:r>
            <a:r>
              <a:rPr lang="da-DK" dirty="0" smtClean="0"/>
              <a:t>             </a:t>
            </a:r>
          </a:p>
          <a:p>
            <a:pPr marL="0" indent="0">
              <a:buNone/>
            </a:pPr>
            <a:endParaRPr lang="da-DK" dirty="0" smtClean="0"/>
          </a:p>
          <a:p>
            <a:pPr marL="0" indent="0">
              <a:buNone/>
            </a:pPr>
            <a:r>
              <a:rPr lang="da-DK" dirty="0" smtClean="0"/>
              <a:t>This </a:t>
            </a:r>
            <a:r>
              <a:rPr lang="da-DK" dirty="0" err="1" smtClean="0"/>
              <a:t>basic</a:t>
            </a:r>
            <a:r>
              <a:rPr lang="da-DK" dirty="0" smtClean="0"/>
              <a:t> </a:t>
            </a:r>
            <a:r>
              <a:rPr lang="da-DK" dirty="0" err="1" smtClean="0"/>
              <a:t>understanding</a:t>
            </a:r>
            <a:r>
              <a:rPr lang="da-DK" dirty="0" smtClean="0"/>
              <a:t> </a:t>
            </a:r>
            <a:r>
              <a:rPr lang="da-DK" dirty="0" err="1" smtClean="0"/>
              <a:t>both</a:t>
            </a:r>
            <a:r>
              <a:rPr lang="da-DK" dirty="0" smtClean="0"/>
              <a:t> </a:t>
            </a:r>
            <a:r>
              <a:rPr lang="da-DK" sz="2800" dirty="0" err="1" smtClean="0">
                <a:solidFill>
                  <a:srgbClr val="FFC000"/>
                </a:solidFill>
              </a:rPr>
              <a:t>tacit</a:t>
            </a:r>
            <a:r>
              <a:rPr lang="da-DK" sz="2800" dirty="0" smtClean="0">
                <a:solidFill>
                  <a:srgbClr val="FFC000"/>
                </a:solidFill>
              </a:rPr>
              <a:t> and </a:t>
            </a:r>
            <a:r>
              <a:rPr lang="da-DK" sz="2800" dirty="0" err="1" smtClean="0">
                <a:solidFill>
                  <a:srgbClr val="FFC000"/>
                </a:solidFill>
              </a:rPr>
              <a:t>explicit</a:t>
            </a:r>
            <a:r>
              <a:rPr lang="da-DK" dirty="0" smtClean="0"/>
              <a:t>, </a:t>
            </a:r>
            <a:r>
              <a:rPr lang="da-DK" dirty="0" err="1" smtClean="0"/>
              <a:t>allows</a:t>
            </a:r>
            <a:r>
              <a:rPr lang="da-DK" dirty="0" smtClean="0"/>
              <a:t>  </a:t>
            </a:r>
            <a:r>
              <a:rPr lang="da-DK" dirty="0" err="1" smtClean="0"/>
              <a:t>cohesion</a:t>
            </a:r>
            <a:r>
              <a:rPr lang="da-DK" dirty="0" smtClean="0"/>
              <a:t> </a:t>
            </a:r>
            <a:r>
              <a:rPr lang="da-DK" dirty="0" err="1" smtClean="0"/>
              <a:t>within</a:t>
            </a:r>
            <a:r>
              <a:rPr lang="da-DK" dirty="0" smtClean="0"/>
              <a:t> small and large </a:t>
            </a:r>
            <a:r>
              <a:rPr lang="da-DK" dirty="0" err="1" smtClean="0"/>
              <a:t>communities</a:t>
            </a:r>
            <a:r>
              <a:rPr lang="da-DK" dirty="0" smtClean="0"/>
              <a:t>.</a:t>
            </a:r>
            <a:endParaRPr lang="da-DK" dirty="0"/>
          </a:p>
          <a:p>
            <a:pPr marL="0" indent="0">
              <a:buNone/>
            </a:pPr>
            <a:endParaRPr lang="da-DK" dirty="0"/>
          </a:p>
        </p:txBody>
      </p:sp>
    </p:spTree>
    <p:extLst>
      <p:ext uri="{BB962C8B-B14F-4D97-AF65-F5344CB8AC3E}">
        <p14:creationId xmlns:p14="http://schemas.microsoft.com/office/powerpoint/2010/main" val="377407608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                </a:t>
            </a:r>
            <a:r>
              <a:rPr lang="da-DK" dirty="0" smtClean="0">
                <a:solidFill>
                  <a:srgbClr val="FFFF00"/>
                </a:solidFill>
              </a:rPr>
              <a:t>THE SOCIAL CONTRACT</a:t>
            </a:r>
            <a:endParaRPr lang="en-US" dirty="0">
              <a:solidFill>
                <a:srgbClr val="FFFF00"/>
              </a:solidFill>
            </a:endParaRPr>
          </a:p>
        </p:txBody>
      </p:sp>
      <p:sp>
        <p:nvSpPr>
          <p:cNvPr id="3" name="Content Placeholder 2"/>
          <p:cNvSpPr>
            <a:spLocks noGrp="1"/>
          </p:cNvSpPr>
          <p:nvPr>
            <p:ph idx="1"/>
          </p:nvPr>
        </p:nvSpPr>
        <p:spPr>
          <a:xfrm>
            <a:off x="822960" y="1100628"/>
            <a:ext cx="7520940" cy="5757372"/>
          </a:xfrm>
        </p:spPr>
        <p:txBody>
          <a:bodyPr>
            <a:normAutofit fontScale="62500" lnSpcReduction="20000"/>
          </a:bodyPr>
          <a:lstStyle/>
          <a:p>
            <a:r>
              <a:rPr lang="da-DK" sz="2100" dirty="0" err="1" smtClean="0">
                <a:solidFill>
                  <a:srgbClr val="FFC000"/>
                </a:solidFill>
              </a:rPr>
              <a:t>Tacit</a:t>
            </a:r>
            <a:r>
              <a:rPr lang="da-DK" sz="2100" dirty="0" smtClean="0">
                <a:solidFill>
                  <a:srgbClr val="FFC000"/>
                </a:solidFill>
              </a:rPr>
              <a:t>  and </a:t>
            </a:r>
            <a:r>
              <a:rPr lang="da-DK" sz="2100" dirty="0" err="1" smtClean="0">
                <a:solidFill>
                  <a:srgbClr val="FFC000"/>
                </a:solidFill>
              </a:rPr>
              <a:t>explicit</a:t>
            </a:r>
            <a:r>
              <a:rPr lang="da-DK" sz="2100" dirty="0" smtClean="0">
                <a:solidFill>
                  <a:srgbClr val="FFC000"/>
                </a:solidFill>
              </a:rPr>
              <a:t>:</a:t>
            </a:r>
          </a:p>
          <a:p>
            <a:endParaRPr lang="da-DK" sz="3300" i="1" dirty="0" smtClean="0">
              <a:solidFill>
                <a:srgbClr val="FFFF00"/>
              </a:solidFill>
            </a:endParaRPr>
          </a:p>
          <a:p>
            <a:r>
              <a:rPr lang="da-DK" sz="3300" i="1" dirty="0" smtClean="0">
                <a:solidFill>
                  <a:srgbClr val="FFFF00"/>
                </a:solidFill>
              </a:rPr>
              <a:t>               = </a:t>
            </a:r>
            <a:r>
              <a:rPr lang="da-DK" sz="3300" i="1" dirty="0" smtClean="0">
                <a:solidFill>
                  <a:srgbClr val="FFFF00"/>
                </a:solidFill>
              </a:rPr>
              <a:t>” </a:t>
            </a:r>
            <a:r>
              <a:rPr lang="da-DK" sz="3300" i="1" dirty="0" smtClean="0">
                <a:solidFill>
                  <a:srgbClr val="FFFF00"/>
                </a:solidFill>
              </a:rPr>
              <a:t>I AM </a:t>
            </a:r>
            <a:r>
              <a:rPr lang="da-DK" sz="3300" i="1" dirty="0" smtClean="0">
                <a:solidFill>
                  <a:srgbClr val="FFFF00"/>
                </a:solidFill>
              </a:rPr>
              <a:t>TRUSTWORTHY” </a:t>
            </a:r>
            <a:endParaRPr lang="da-DK" sz="3300" dirty="0">
              <a:solidFill>
                <a:srgbClr val="FFFF00"/>
              </a:solidFill>
            </a:endParaRPr>
          </a:p>
          <a:p>
            <a:r>
              <a:rPr lang="da-DK" sz="3300" dirty="0" smtClean="0">
                <a:solidFill>
                  <a:srgbClr val="FFFF00"/>
                </a:solidFill>
              </a:rPr>
              <a:t> </a:t>
            </a:r>
            <a:r>
              <a:rPr lang="da-DK" sz="2600" dirty="0" smtClean="0"/>
              <a:t>I </a:t>
            </a:r>
            <a:r>
              <a:rPr lang="da-DK" sz="2600" dirty="0" err="1" smtClean="0"/>
              <a:t>can</a:t>
            </a:r>
            <a:r>
              <a:rPr lang="da-DK" sz="2600" dirty="0" smtClean="0"/>
              <a:t> </a:t>
            </a:r>
            <a:r>
              <a:rPr lang="da-DK" sz="2600" dirty="0" err="1" smtClean="0"/>
              <a:t>be</a:t>
            </a:r>
            <a:r>
              <a:rPr lang="da-DK" sz="2600" dirty="0" smtClean="0"/>
              <a:t> </a:t>
            </a:r>
            <a:r>
              <a:rPr lang="da-DK" sz="2600" dirty="0" err="1" smtClean="0"/>
              <a:t>trusted</a:t>
            </a:r>
            <a:r>
              <a:rPr lang="da-DK" sz="2600" dirty="0" smtClean="0"/>
              <a:t>, I do not </a:t>
            </a:r>
            <a:r>
              <a:rPr lang="da-DK" sz="2600" dirty="0" err="1" smtClean="0"/>
              <a:t>lie</a:t>
            </a:r>
            <a:r>
              <a:rPr lang="da-DK" sz="2600" dirty="0" smtClean="0"/>
              <a:t>, </a:t>
            </a:r>
            <a:r>
              <a:rPr lang="da-DK" sz="2600" dirty="0" err="1" smtClean="0"/>
              <a:t>steal</a:t>
            </a:r>
            <a:r>
              <a:rPr lang="da-DK" sz="2600" dirty="0" smtClean="0"/>
              <a:t>, </a:t>
            </a:r>
            <a:r>
              <a:rPr lang="da-DK" sz="2600" dirty="0" err="1" smtClean="0"/>
              <a:t>cheat</a:t>
            </a:r>
            <a:r>
              <a:rPr lang="da-DK" sz="2600" dirty="0" smtClean="0"/>
              <a:t>, </a:t>
            </a:r>
            <a:r>
              <a:rPr lang="da-DK" sz="2600" dirty="0" err="1" smtClean="0"/>
              <a:t>rape</a:t>
            </a:r>
            <a:r>
              <a:rPr lang="da-DK" sz="2600" dirty="0" smtClean="0"/>
              <a:t>, pillage!      </a:t>
            </a:r>
          </a:p>
          <a:p>
            <a:pPr marL="0" indent="0">
              <a:buNone/>
            </a:pPr>
            <a:endParaRPr lang="da-DK" sz="2600" dirty="0" smtClean="0"/>
          </a:p>
          <a:p>
            <a:pPr marL="0" indent="0">
              <a:buNone/>
            </a:pPr>
            <a:endParaRPr lang="da-DK" sz="2600" dirty="0"/>
          </a:p>
          <a:p>
            <a:pPr marL="0" indent="0">
              <a:buNone/>
            </a:pPr>
            <a:r>
              <a:rPr lang="da-DK" sz="2600" dirty="0" smtClean="0"/>
              <a:t>If not </a:t>
            </a:r>
            <a:r>
              <a:rPr lang="da-DK" sz="2600" dirty="0" err="1" smtClean="0"/>
              <a:t>life</a:t>
            </a:r>
            <a:r>
              <a:rPr lang="da-DK" sz="2600" dirty="0" smtClean="0"/>
              <a:t> </a:t>
            </a:r>
            <a:r>
              <a:rPr lang="da-DK" sz="2600" dirty="0" err="1" smtClean="0"/>
              <a:t>would</a:t>
            </a:r>
            <a:r>
              <a:rPr lang="da-DK" sz="2600" dirty="0" smtClean="0"/>
              <a:t> </a:t>
            </a:r>
            <a:r>
              <a:rPr lang="da-DK" sz="2600" dirty="0" err="1" smtClean="0"/>
              <a:t>be</a:t>
            </a:r>
            <a:endParaRPr lang="da-DK" sz="2600" dirty="0" smtClean="0"/>
          </a:p>
          <a:p>
            <a:pPr marL="0" indent="0">
              <a:buNone/>
            </a:pPr>
            <a:r>
              <a:rPr lang="da-DK" sz="2600" b="1" i="1" dirty="0"/>
              <a:t> </a:t>
            </a:r>
            <a:r>
              <a:rPr lang="da-DK" sz="2600" b="1" i="1" dirty="0" smtClean="0"/>
              <a:t>                    </a:t>
            </a:r>
            <a:r>
              <a:rPr lang="da-DK" sz="2600" b="1" i="1" dirty="0" smtClean="0">
                <a:solidFill>
                  <a:srgbClr val="92D050"/>
                </a:solidFill>
              </a:rPr>
              <a:t>” </a:t>
            </a:r>
            <a:r>
              <a:rPr lang="da-DK" sz="2600" i="1" dirty="0" err="1" smtClean="0">
                <a:solidFill>
                  <a:srgbClr val="92D050"/>
                </a:solidFill>
              </a:rPr>
              <a:t>W</a:t>
            </a:r>
            <a:r>
              <a:rPr lang="da-DK" sz="2600" b="1" i="1" dirty="0" err="1" smtClean="0">
                <a:solidFill>
                  <a:srgbClr val="92D050"/>
                </a:solidFill>
              </a:rPr>
              <a:t>ar</a:t>
            </a:r>
            <a:r>
              <a:rPr lang="da-DK" sz="2600" b="1" i="1" dirty="0" smtClean="0">
                <a:solidFill>
                  <a:srgbClr val="92D050"/>
                </a:solidFill>
              </a:rPr>
              <a:t> of all </a:t>
            </a:r>
            <a:r>
              <a:rPr lang="da-DK" sz="2600" b="1" i="1" dirty="0" err="1" smtClean="0">
                <a:solidFill>
                  <a:srgbClr val="92D050"/>
                </a:solidFill>
              </a:rPr>
              <a:t>against</a:t>
            </a:r>
            <a:r>
              <a:rPr lang="da-DK" sz="2600" b="1" i="1" dirty="0" smtClean="0">
                <a:solidFill>
                  <a:srgbClr val="92D050"/>
                </a:solidFill>
              </a:rPr>
              <a:t> all”</a:t>
            </a:r>
          </a:p>
          <a:p>
            <a:pPr marL="0" indent="0">
              <a:buNone/>
            </a:pPr>
            <a:r>
              <a:rPr lang="da-DK" sz="2600" dirty="0"/>
              <a:t> </a:t>
            </a:r>
            <a:r>
              <a:rPr lang="da-DK" sz="2600" dirty="0" smtClean="0"/>
              <a:t>                                  (Thomas Hobbes 1588-1679)</a:t>
            </a:r>
          </a:p>
          <a:p>
            <a:pPr marL="0" indent="0">
              <a:buNone/>
            </a:pPr>
            <a:endParaRPr lang="da-DK" sz="2600" dirty="0"/>
          </a:p>
          <a:p>
            <a:pPr marL="0" indent="0">
              <a:buNone/>
            </a:pPr>
            <a:r>
              <a:rPr lang="da-DK" sz="2600" dirty="0" smtClean="0"/>
              <a:t>                       </a:t>
            </a:r>
          </a:p>
          <a:p>
            <a:pPr marL="0" indent="0">
              <a:buNone/>
            </a:pPr>
            <a:r>
              <a:rPr lang="da-DK" sz="2600" dirty="0" smtClean="0"/>
              <a:t>                                                 </a:t>
            </a:r>
            <a:r>
              <a:rPr lang="da-DK" sz="2600" dirty="0" smtClean="0">
                <a:solidFill>
                  <a:srgbClr val="92D050"/>
                </a:solidFill>
              </a:rPr>
              <a:t>  An </a:t>
            </a:r>
            <a:r>
              <a:rPr lang="da-DK" sz="2600" dirty="0" err="1" smtClean="0">
                <a:solidFill>
                  <a:srgbClr val="92D050"/>
                </a:solidFill>
              </a:rPr>
              <a:t>eye</a:t>
            </a:r>
            <a:r>
              <a:rPr lang="da-DK" sz="2600" dirty="0" smtClean="0">
                <a:solidFill>
                  <a:srgbClr val="92D050"/>
                </a:solidFill>
              </a:rPr>
              <a:t> for an </a:t>
            </a:r>
            <a:r>
              <a:rPr lang="da-DK" sz="2600" dirty="0" err="1" smtClean="0">
                <a:solidFill>
                  <a:srgbClr val="92D050"/>
                </a:solidFill>
              </a:rPr>
              <a:t>eye</a:t>
            </a:r>
            <a:r>
              <a:rPr lang="da-DK" sz="2600" dirty="0" smtClean="0">
                <a:solidFill>
                  <a:srgbClr val="92D050"/>
                </a:solidFill>
              </a:rPr>
              <a:t> !</a:t>
            </a:r>
            <a:endParaRPr lang="da-DK" sz="2600" dirty="0">
              <a:solidFill>
                <a:srgbClr val="92D050"/>
              </a:solidFill>
            </a:endParaRPr>
          </a:p>
          <a:p>
            <a:pPr marL="0" indent="0">
              <a:buNone/>
            </a:pPr>
            <a:endParaRPr lang="da-DK" sz="2600" dirty="0" smtClean="0"/>
          </a:p>
          <a:p>
            <a:pPr marL="0" indent="0">
              <a:buNone/>
            </a:pPr>
            <a:endParaRPr lang="da-DK" sz="2600" dirty="0"/>
          </a:p>
          <a:p>
            <a:pPr marL="0" indent="0">
              <a:buNone/>
            </a:pPr>
            <a:endParaRPr lang="da-DK" dirty="0" smtClean="0"/>
          </a:p>
          <a:p>
            <a:pPr marL="0" indent="0">
              <a:buNone/>
            </a:pPr>
            <a:endParaRPr lang="da-DK" dirty="0" smtClean="0"/>
          </a:p>
          <a:p>
            <a:pPr marL="0" indent="0">
              <a:buNone/>
            </a:pPr>
            <a:r>
              <a:rPr lang="da-DK" dirty="0" smtClean="0"/>
              <a:t>Applied the INDIVIDUAL </a:t>
            </a:r>
          </a:p>
          <a:p>
            <a:pPr marL="0" indent="0">
              <a:buNone/>
            </a:pPr>
            <a:endParaRPr lang="da-DK" dirty="0"/>
          </a:p>
          <a:p>
            <a:pPr marL="0" indent="0">
              <a:buNone/>
            </a:pPr>
            <a:r>
              <a:rPr lang="en-US" dirty="0" smtClean="0"/>
              <a:t> within for </a:t>
            </a:r>
            <a:r>
              <a:rPr lang="en-US" dirty="0" err="1" smtClean="0"/>
              <a:t>exemple</a:t>
            </a:r>
            <a:r>
              <a:rPr lang="en-US" dirty="0" smtClean="0"/>
              <a:t> the close sphere of </a:t>
            </a:r>
            <a:r>
              <a:rPr lang="en-US" dirty="0" err="1" smtClean="0"/>
              <a:t>familly</a:t>
            </a:r>
            <a:r>
              <a:rPr lang="en-US" dirty="0" smtClean="0"/>
              <a:t>, friends, etc… </a:t>
            </a:r>
          </a:p>
          <a:p>
            <a:pPr marL="0" indent="0">
              <a:buNone/>
            </a:pPr>
            <a:r>
              <a:rPr lang="en-US" dirty="0" err="1" smtClean="0"/>
              <a:t>eg</a:t>
            </a:r>
            <a:r>
              <a:rPr lang="en-US" dirty="0" smtClean="0"/>
              <a:t>. </a:t>
            </a:r>
            <a:r>
              <a:rPr lang="en-US" dirty="0" err="1" smtClean="0"/>
              <a:t>Marirage</a:t>
            </a:r>
            <a:r>
              <a:rPr lang="en-US" dirty="0" smtClean="0"/>
              <a:t> </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2438400"/>
            <a:ext cx="2932049"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372897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solidFill>
                  <a:srgbClr val="FFFF00"/>
                </a:solidFill>
              </a:rPr>
              <a:t>          THE SOCIAL CONTRACT</a:t>
            </a:r>
            <a:r>
              <a:rPr lang="da-DK" dirty="0" smtClean="0"/>
              <a:t>                     </a:t>
            </a:r>
            <a:endParaRPr lang="en-US" dirty="0"/>
          </a:p>
        </p:txBody>
      </p:sp>
      <p:sp>
        <p:nvSpPr>
          <p:cNvPr id="3" name="Content Placeholder 2"/>
          <p:cNvSpPr>
            <a:spLocks noGrp="1"/>
          </p:cNvSpPr>
          <p:nvPr>
            <p:ph idx="1"/>
          </p:nvPr>
        </p:nvSpPr>
        <p:spPr>
          <a:xfrm>
            <a:off x="152400" y="990600"/>
            <a:ext cx="7620000" cy="5562600"/>
          </a:xfrm>
        </p:spPr>
        <p:txBody>
          <a:bodyPr>
            <a:normAutofit lnSpcReduction="10000"/>
          </a:bodyPr>
          <a:lstStyle/>
          <a:p>
            <a:r>
              <a:rPr lang="da-DK" dirty="0" smtClean="0"/>
              <a:t>And/or   </a:t>
            </a:r>
            <a:r>
              <a:rPr lang="da-DK" dirty="0" err="1" smtClean="0">
                <a:solidFill>
                  <a:srgbClr val="FFC000"/>
                </a:solidFill>
              </a:rPr>
              <a:t>explicit</a:t>
            </a:r>
            <a:r>
              <a:rPr lang="da-DK" dirty="0" smtClean="0">
                <a:solidFill>
                  <a:srgbClr val="FFC000"/>
                </a:solidFill>
              </a:rPr>
              <a:t> </a:t>
            </a:r>
            <a:endParaRPr lang="da-DK" sz="3200" dirty="0">
              <a:solidFill>
                <a:srgbClr val="FFC000"/>
              </a:solidFill>
            </a:endParaRPr>
          </a:p>
          <a:p>
            <a:r>
              <a:rPr lang="da-DK" sz="3200" dirty="0" smtClean="0">
                <a:solidFill>
                  <a:srgbClr val="FFC000"/>
                </a:solidFill>
              </a:rPr>
              <a:t>                                </a:t>
            </a:r>
            <a:r>
              <a:rPr lang="da-DK" sz="3200" dirty="0" smtClean="0"/>
              <a:t>=</a:t>
            </a:r>
          </a:p>
          <a:p>
            <a:pPr marL="0" indent="0">
              <a:buNone/>
            </a:pPr>
            <a:r>
              <a:rPr lang="da-DK" dirty="0" smtClean="0"/>
              <a:t> People give up </a:t>
            </a:r>
            <a:r>
              <a:rPr lang="da-DK" dirty="0" err="1" smtClean="0"/>
              <a:t>some</a:t>
            </a:r>
            <a:r>
              <a:rPr lang="da-DK" dirty="0" smtClean="0"/>
              <a:t> of the </a:t>
            </a:r>
            <a:r>
              <a:rPr lang="da-DK" dirty="0" err="1" smtClean="0"/>
              <a:t>natural</a:t>
            </a:r>
            <a:r>
              <a:rPr lang="da-DK" dirty="0" smtClean="0"/>
              <a:t> </a:t>
            </a:r>
            <a:r>
              <a:rPr lang="da-DK" dirty="0" err="1" smtClean="0"/>
              <a:t>rights</a:t>
            </a:r>
            <a:r>
              <a:rPr lang="da-DK" dirty="0" smtClean="0"/>
              <a:t> (</a:t>
            </a:r>
            <a:r>
              <a:rPr lang="da-DK" dirty="0" err="1" smtClean="0"/>
              <a:t>freedom</a:t>
            </a:r>
            <a:r>
              <a:rPr lang="da-DK" dirty="0" smtClean="0"/>
              <a:t>) to an </a:t>
            </a:r>
            <a:r>
              <a:rPr lang="da-DK" dirty="0" err="1" smtClean="0"/>
              <a:t>authority</a:t>
            </a:r>
            <a:r>
              <a:rPr lang="da-DK" dirty="0" smtClean="0"/>
              <a:t> (the </a:t>
            </a:r>
            <a:r>
              <a:rPr lang="da-DK" dirty="0" err="1" smtClean="0"/>
              <a:t>law</a:t>
            </a:r>
            <a:r>
              <a:rPr lang="da-DK" dirty="0" smtClean="0"/>
              <a:t>) in </a:t>
            </a:r>
            <a:r>
              <a:rPr lang="da-DK" dirty="0" err="1" smtClean="0"/>
              <a:t>exchange</a:t>
            </a:r>
            <a:r>
              <a:rPr lang="da-DK" dirty="0" smtClean="0"/>
              <a:t> for </a:t>
            </a:r>
            <a:r>
              <a:rPr lang="da-DK" dirty="0" err="1" smtClean="0"/>
              <a:t>peace</a:t>
            </a:r>
            <a:r>
              <a:rPr lang="da-DK" dirty="0" smtClean="0"/>
              <a:t> and </a:t>
            </a:r>
            <a:r>
              <a:rPr lang="da-DK" dirty="0" err="1" smtClean="0"/>
              <a:t>protection</a:t>
            </a:r>
            <a:r>
              <a:rPr lang="da-DK" dirty="0" smtClean="0"/>
              <a:t> (”L´ETAT DE DROIT”)</a:t>
            </a:r>
          </a:p>
          <a:p>
            <a:pPr marL="0" indent="0">
              <a:buNone/>
            </a:pPr>
            <a:endParaRPr lang="da-DK" dirty="0" smtClean="0"/>
          </a:p>
          <a:p>
            <a:pPr marL="0" indent="0">
              <a:buNone/>
            </a:pPr>
            <a:r>
              <a:rPr lang="da-DK" dirty="0" smtClean="0"/>
              <a:t>  </a:t>
            </a:r>
            <a:r>
              <a:rPr lang="da-DK" dirty="0" err="1" smtClean="0"/>
              <a:t>Such</a:t>
            </a:r>
            <a:r>
              <a:rPr lang="da-DK" dirty="0" smtClean="0"/>
              <a:t> a </a:t>
            </a:r>
            <a:r>
              <a:rPr lang="da-DK" dirty="0" err="1" smtClean="0"/>
              <a:t>contract</a:t>
            </a:r>
            <a:r>
              <a:rPr lang="da-DK" dirty="0" smtClean="0"/>
              <a:t> </a:t>
            </a:r>
            <a:r>
              <a:rPr lang="da-DK" dirty="0" err="1" smtClean="0"/>
              <a:t>depends</a:t>
            </a:r>
            <a:r>
              <a:rPr lang="da-DK" dirty="0" smtClean="0"/>
              <a:t> on the </a:t>
            </a:r>
            <a:r>
              <a:rPr lang="da-DK" dirty="0" err="1" smtClean="0"/>
              <a:t>spoken</a:t>
            </a:r>
            <a:r>
              <a:rPr lang="da-DK" dirty="0" smtClean="0"/>
              <a:t> or </a:t>
            </a:r>
            <a:r>
              <a:rPr lang="da-DK" dirty="0" err="1" smtClean="0"/>
              <a:t>unspoken</a:t>
            </a:r>
            <a:r>
              <a:rPr lang="da-DK" dirty="0" smtClean="0"/>
              <a:t> </a:t>
            </a:r>
            <a:r>
              <a:rPr lang="da-DK" dirty="0" err="1" smtClean="0"/>
              <a:t>value</a:t>
            </a:r>
            <a:r>
              <a:rPr lang="da-DK" dirty="0" smtClean="0"/>
              <a:t> of </a:t>
            </a:r>
            <a:r>
              <a:rPr lang="da-DK" sz="2000" dirty="0" smtClean="0">
                <a:solidFill>
                  <a:srgbClr val="FFFF00"/>
                </a:solidFill>
              </a:rPr>
              <a:t>RECIPROCITY</a:t>
            </a:r>
          </a:p>
          <a:p>
            <a:pPr marL="0" indent="0">
              <a:buNone/>
            </a:pPr>
            <a:endParaRPr lang="da-DK" dirty="0">
              <a:solidFill>
                <a:srgbClr val="FFC000"/>
              </a:solidFill>
            </a:endParaRPr>
          </a:p>
          <a:p>
            <a:pPr marL="0" indent="0">
              <a:buNone/>
            </a:pPr>
            <a:endParaRPr lang="da-DK" dirty="0" smtClean="0">
              <a:solidFill>
                <a:srgbClr val="FFC000"/>
              </a:solidFill>
            </a:endParaRPr>
          </a:p>
          <a:p>
            <a:pPr marL="0" indent="0">
              <a:buNone/>
            </a:pPr>
            <a:r>
              <a:rPr lang="da-DK" dirty="0" smtClean="0">
                <a:solidFill>
                  <a:srgbClr val="FFC000"/>
                </a:solidFill>
              </a:rPr>
              <a:t>                                                                                         </a:t>
            </a:r>
            <a:endParaRPr lang="da-DK" dirty="0">
              <a:solidFill>
                <a:srgbClr val="FFC000"/>
              </a:solidFill>
            </a:endParaRPr>
          </a:p>
          <a:p>
            <a:pPr marL="0" indent="0">
              <a:buNone/>
            </a:pPr>
            <a:endParaRPr lang="da-DK" dirty="0" smtClean="0">
              <a:solidFill>
                <a:srgbClr val="FFC000"/>
              </a:solidFill>
            </a:endParaRPr>
          </a:p>
          <a:p>
            <a:pPr marL="0" indent="0">
              <a:buNone/>
            </a:pPr>
            <a:endParaRPr lang="da-DK" dirty="0">
              <a:solidFill>
                <a:srgbClr val="FFC000"/>
              </a:solidFill>
            </a:endParaRPr>
          </a:p>
          <a:p>
            <a:pPr marL="0" indent="0">
              <a:buNone/>
            </a:pPr>
            <a:endParaRPr lang="da-DK" dirty="0" smtClean="0">
              <a:solidFill>
                <a:srgbClr val="FFC000"/>
              </a:solidFill>
            </a:endParaRPr>
          </a:p>
          <a:p>
            <a:pPr marL="0" indent="0">
              <a:buNone/>
            </a:pPr>
            <a:r>
              <a:rPr lang="da-DK" dirty="0" smtClean="0"/>
              <a:t>Applied to the GROUP</a:t>
            </a:r>
          </a:p>
          <a:p>
            <a:pPr marL="0" indent="0">
              <a:buNone/>
            </a:pPr>
            <a:endParaRPr lang="da-DK" dirty="0"/>
          </a:p>
          <a:p>
            <a:pPr marL="0" indent="0">
              <a:buNone/>
            </a:pPr>
            <a:r>
              <a:rPr lang="da-DK" dirty="0" smtClean="0"/>
              <a:t>Laws of a country/international agreements </a:t>
            </a:r>
          </a:p>
          <a:p>
            <a:pPr marL="0" indent="0">
              <a:buNone/>
            </a:pPr>
            <a:r>
              <a:rPr lang="da-DK" dirty="0" err="1" smtClean="0"/>
              <a:t>Declaration</a:t>
            </a:r>
            <a:r>
              <a:rPr lang="da-DK" dirty="0" smtClean="0"/>
              <a:t> of Human Rights  /Geneva </a:t>
            </a:r>
            <a:r>
              <a:rPr lang="da-DK" dirty="0" err="1" smtClean="0"/>
              <a:t>Convention</a:t>
            </a:r>
            <a:endParaRPr lang="da-DK"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3200400"/>
            <a:ext cx="24384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319403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Nature of </a:t>
            </a:r>
            <a:r>
              <a:rPr lang="da-DK" dirty="0" err="1" smtClean="0"/>
              <a:t>our</a:t>
            </a:r>
            <a:r>
              <a:rPr lang="da-DK" dirty="0" smtClean="0"/>
              <a:t> </a:t>
            </a:r>
            <a:r>
              <a:rPr lang="da-DK" dirty="0" err="1" smtClean="0"/>
              <a:t>ethical</a:t>
            </a:r>
            <a:r>
              <a:rPr lang="da-DK" dirty="0" smtClean="0"/>
              <a:t> </a:t>
            </a:r>
            <a:r>
              <a:rPr lang="da-DK" dirty="0" err="1" smtClean="0"/>
              <a:t>knowledge</a:t>
            </a:r>
            <a:r>
              <a:rPr lang="da-DK" dirty="0" smtClean="0"/>
              <a:t>?</a:t>
            </a:r>
            <a:endParaRPr lang="en-US" dirty="0"/>
          </a:p>
        </p:txBody>
      </p:sp>
      <p:sp>
        <p:nvSpPr>
          <p:cNvPr id="3" name="Content Placeholder 2"/>
          <p:cNvSpPr>
            <a:spLocks noGrp="1"/>
          </p:cNvSpPr>
          <p:nvPr>
            <p:ph idx="1"/>
          </p:nvPr>
        </p:nvSpPr>
        <p:spPr>
          <a:xfrm>
            <a:off x="822960" y="1100628"/>
            <a:ext cx="8092440" cy="4233372"/>
          </a:xfrm>
        </p:spPr>
        <p:txBody>
          <a:bodyPr>
            <a:normAutofit fontScale="92500" lnSpcReduction="10000"/>
          </a:bodyPr>
          <a:lstStyle/>
          <a:p>
            <a:r>
              <a:rPr lang="da-DK" dirty="0" smtClean="0"/>
              <a:t>”</a:t>
            </a:r>
            <a:r>
              <a:rPr lang="da-DK" dirty="0" err="1" smtClean="0"/>
              <a:t>Despite</a:t>
            </a:r>
            <a:r>
              <a:rPr lang="da-DK" dirty="0" smtClean="0"/>
              <a:t> the </a:t>
            </a:r>
            <a:r>
              <a:rPr lang="da-DK" dirty="0" err="1" smtClean="0"/>
              <a:t>fact</a:t>
            </a:r>
            <a:r>
              <a:rPr lang="da-DK" dirty="0" smtClean="0"/>
              <a:t> </a:t>
            </a:r>
            <a:r>
              <a:rPr lang="da-DK" dirty="0" err="1" smtClean="0"/>
              <a:t>that</a:t>
            </a:r>
            <a:r>
              <a:rPr lang="da-DK" dirty="0" smtClean="0"/>
              <a:t> </a:t>
            </a:r>
            <a:r>
              <a:rPr lang="da-DK" dirty="0" err="1" smtClean="0"/>
              <a:t>values</a:t>
            </a:r>
            <a:r>
              <a:rPr lang="da-DK" dirty="0" smtClean="0"/>
              <a:t> </a:t>
            </a:r>
            <a:r>
              <a:rPr lang="da-DK" dirty="0" err="1" smtClean="0"/>
              <a:t>are</a:t>
            </a:r>
            <a:r>
              <a:rPr lang="da-DK" dirty="0" smtClean="0"/>
              <a:t> </a:t>
            </a:r>
            <a:r>
              <a:rPr lang="da-DK" dirty="0" err="1" smtClean="0"/>
              <a:t>often</a:t>
            </a:r>
            <a:r>
              <a:rPr lang="da-DK" dirty="0" smtClean="0"/>
              <a:t> </a:t>
            </a:r>
            <a:r>
              <a:rPr lang="da-DK" dirty="0" err="1" smtClean="0"/>
              <a:t>seen</a:t>
            </a:r>
            <a:r>
              <a:rPr lang="da-DK" dirty="0" smtClean="0"/>
              <a:t> as the </a:t>
            </a:r>
            <a:r>
              <a:rPr lang="da-DK" dirty="0" err="1" smtClean="0"/>
              <a:t>pour</a:t>
            </a:r>
            <a:r>
              <a:rPr lang="da-DK" dirty="0" smtClean="0"/>
              <a:t> relation of facts, </a:t>
            </a:r>
            <a:r>
              <a:rPr lang="da-DK" dirty="0" err="1" smtClean="0"/>
              <a:t>there</a:t>
            </a:r>
            <a:r>
              <a:rPr lang="da-DK" dirty="0" smtClean="0"/>
              <a:t> is a </a:t>
            </a:r>
            <a:r>
              <a:rPr lang="da-DK" dirty="0" err="1" smtClean="0"/>
              <a:t>sense</a:t>
            </a:r>
            <a:r>
              <a:rPr lang="da-DK" dirty="0" smtClean="0"/>
              <a:t> in </a:t>
            </a:r>
            <a:r>
              <a:rPr lang="da-DK" dirty="0" err="1" smtClean="0"/>
              <a:t>which</a:t>
            </a:r>
            <a:r>
              <a:rPr lang="da-DK" dirty="0" smtClean="0"/>
              <a:t> </a:t>
            </a:r>
            <a:r>
              <a:rPr lang="da-DK" dirty="0" err="1" smtClean="0"/>
              <a:t>there</a:t>
            </a:r>
            <a:r>
              <a:rPr lang="da-DK" dirty="0" smtClean="0"/>
              <a:t> </a:t>
            </a:r>
            <a:r>
              <a:rPr lang="da-DK" dirty="0" err="1" smtClean="0"/>
              <a:t>are</a:t>
            </a:r>
            <a:r>
              <a:rPr lang="da-DK" dirty="0" smtClean="0"/>
              <a:t> fundamental to the entreprise of </a:t>
            </a:r>
            <a:r>
              <a:rPr lang="da-DK" dirty="0" err="1" smtClean="0"/>
              <a:t>knowledge</a:t>
            </a:r>
            <a:r>
              <a:rPr lang="da-DK" dirty="0" smtClean="0"/>
              <a:t>.</a:t>
            </a:r>
            <a:r>
              <a:rPr lang="en-US" dirty="0" smtClean="0"/>
              <a:t> For any intellectual </a:t>
            </a:r>
            <a:r>
              <a:rPr lang="en-US" dirty="0" err="1" smtClean="0"/>
              <a:t>endeavour</a:t>
            </a:r>
            <a:r>
              <a:rPr lang="en-US" dirty="0" smtClean="0"/>
              <a:t> is based on the assumption  that the knowledge it gives us</a:t>
            </a:r>
            <a:r>
              <a:rPr lang="da-DK" dirty="0"/>
              <a:t> </a:t>
            </a:r>
            <a:r>
              <a:rPr lang="da-DK" dirty="0" smtClean="0"/>
              <a:t>is </a:t>
            </a:r>
            <a:r>
              <a:rPr lang="da-DK" dirty="0" err="1" smtClean="0"/>
              <a:t>worth</a:t>
            </a:r>
            <a:r>
              <a:rPr lang="da-DK" dirty="0" smtClean="0"/>
              <a:t> </a:t>
            </a:r>
            <a:r>
              <a:rPr lang="da-DK" dirty="0" err="1" smtClean="0"/>
              <a:t>discovering</a:t>
            </a:r>
            <a:r>
              <a:rPr lang="da-DK" dirty="0" smtClean="0"/>
              <a:t>  and has </a:t>
            </a:r>
            <a:r>
              <a:rPr lang="da-DK" dirty="0" err="1" smtClean="0"/>
              <a:t>some</a:t>
            </a:r>
            <a:r>
              <a:rPr lang="da-DK" dirty="0" smtClean="0"/>
              <a:t> kind of instrumental or final </a:t>
            </a:r>
            <a:r>
              <a:rPr lang="da-DK" dirty="0" err="1" smtClean="0"/>
              <a:t>value</a:t>
            </a:r>
            <a:r>
              <a:rPr lang="da-DK" dirty="0" smtClean="0"/>
              <a:t>.</a:t>
            </a:r>
          </a:p>
          <a:p>
            <a:r>
              <a:rPr lang="da-DK" sz="2600" dirty="0" smtClean="0">
                <a:solidFill>
                  <a:srgbClr val="FFC000"/>
                </a:solidFill>
              </a:rPr>
              <a:t>One of the </a:t>
            </a:r>
            <a:r>
              <a:rPr lang="da-DK" sz="2600" dirty="0" err="1" smtClean="0">
                <a:solidFill>
                  <a:srgbClr val="FFC000"/>
                </a:solidFill>
              </a:rPr>
              <a:t>key</a:t>
            </a:r>
            <a:r>
              <a:rPr lang="da-DK" sz="2600" dirty="0" smtClean="0">
                <a:solidFill>
                  <a:srgbClr val="FFC000"/>
                </a:solidFill>
              </a:rPr>
              <a:t> </a:t>
            </a:r>
            <a:r>
              <a:rPr lang="da-DK" sz="2600" dirty="0" err="1" smtClean="0">
                <a:solidFill>
                  <a:srgbClr val="FFC000"/>
                </a:solidFill>
              </a:rPr>
              <a:t>issues</a:t>
            </a:r>
            <a:r>
              <a:rPr lang="da-DK" sz="2600" dirty="0" smtClean="0">
                <a:solidFill>
                  <a:srgbClr val="FFC000"/>
                </a:solidFill>
              </a:rPr>
              <a:t> in </a:t>
            </a:r>
            <a:r>
              <a:rPr lang="da-DK" sz="2600" dirty="0" err="1" smtClean="0">
                <a:solidFill>
                  <a:srgbClr val="FFC000"/>
                </a:solidFill>
              </a:rPr>
              <a:t>ethics</a:t>
            </a:r>
            <a:r>
              <a:rPr lang="da-DK" sz="2600" dirty="0" smtClean="0">
                <a:solidFill>
                  <a:srgbClr val="FFC000"/>
                </a:solidFill>
              </a:rPr>
              <a:t> is </a:t>
            </a:r>
            <a:r>
              <a:rPr lang="da-DK" sz="2600" dirty="0" err="1" smtClean="0">
                <a:solidFill>
                  <a:srgbClr val="FFC000"/>
                </a:solidFill>
              </a:rPr>
              <a:t>whether</a:t>
            </a:r>
            <a:r>
              <a:rPr lang="da-DK" sz="2600" dirty="0" smtClean="0">
                <a:solidFill>
                  <a:srgbClr val="FFC000"/>
                </a:solidFill>
              </a:rPr>
              <a:t> </a:t>
            </a:r>
            <a:r>
              <a:rPr lang="da-DK" sz="2600" dirty="0" err="1" smtClean="0">
                <a:solidFill>
                  <a:srgbClr val="FFC000"/>
                </a:solidFill>
              </a:rPr>
              <a:t>ethical</a:t>
            </a:r>
            <a:r>
              <a:rPr lang="da-DK" sz="2600" dirty="0" smtClean="0">
                <a:solidFill>
                  <a:srgbClr val="FFC000"/>
                </a:solidFill>
              </a:rPr>
              <a:t> </a:t>
            </a:r>
            <a:r>
              <a:rPr lang="da-DK" sz="2600" dirty="0" err="1" smtClean="0">
                <a:solidFill>
                  <a:srgbClr val="FFC000"/>
                </a:solidFill>
              </a:rPr>
              <a:t>values</a:t>
            </a:r>
            <a:r>
              <a:rPr lang="da-DK" sz="2600" dirty="0" smtClean="0">
                <a:solidFill>
                  <a:srgbClr val="FFC000"/>
                </a:solidFill>
              </a:rPr>
              <a:t> </a:t>
            </a:r>
            <a:r>
              <a:rPr lang="da-DK" sz="2600" dirty="0" err="1" smtClean="0">
                <a:solidFill>
                  <a:srgbClr val="FFC000"/>
                </a:solidFill>
              </a:rPr>
              <a:t>are</a:t>
            </a:r>
            <a:r>
              <a:rPr lang="da-DK" sz="2600" dirty="0" smtClean="0">
                <a:solidFill>
                  <a:srgbClr val="FFC000"/>
                </a:solidFill>
              </a:rPr>
              <a:t> </a:t>
            </a:r>
            <a:r>
              <a:rPr lang="da-DK" sz="2600" dirty="0" err="1" smtClean="0">
                <a:solidFill>
                  <a:srgbClr val="FFC000"/>
                </a:solidFill>
              </a:rPr>
              <a:t>objective</a:t>
            </a:r>
            <a:r>
              <a:rPr lang="da-DK" sz="2600" dirty="0" smtClean="0">
                <a:solidFill>
                  <a:srgbClr val="FFC000"/>
                </a:solidFill>
              </a:rPr>
              <a:t> or </a:t>
            </a:r>
            <a:r>
              <a:rPr lang="da-DK" sz="2600" dirty="0" err="1" smtClean="0">
                <a:solidFill>
                  <a:srgbClr val="FFC000"/>
                </a:solidFill>
              </a:rPr>
              <a:t>subjective</a:t>
            </a:r>
            <a:r>
              <a:rPr lang="da-DK" sz="2600" dirty="0" smtClean="0">
                <a:solidFill>
                  <a:srgbClr val="FFC000"/>
                </a:solidFill>
              </a:rPr>
              <a:t>.</a:t>
            </a:r>
          </a:p>
          <a:p>
            <a:r>
              <a:rPr lang="da-DK" dirty="0" err="1" smtClean="0"/>
              <a:t>Despite</a:t>
            </a:r>
            <a:r>
              <a:rPr lang="da-DK" dirty="0" smtClean="0"/>
              <a:t> a </a:t>
            </a:r>
            <a:r>
              <a:rPr lang="da-DK" dirty="0" err="1" smtClean="0"/>
              <a:t>widespread</a:t>
            </a:r>
            <a:r>
              <a:rPr lang="da-DK" dirty="0" smtClean="0"/>
              <a:t> </a:t>
            </a:r>
            <a:r>
              <a:rPr lang="da-DK" dirty="0" err="1" smtClean="0"/>
              <a:t>tendency</a:t>
            </a:r>
            <a:r>
              <a:rPr lang="da-DK" dirty="0" smtClean="0"/>
              <a:t> in liberal </a:t>
            </a:r>
            <a:r>
              <a:rPr lang="da-DK" dirty="0" err="1" smtClean="0"/>
              <a:t>culture</a:t>
            </a:r>
            <a:r>
              <a:rPr lang="da-DK" dirty="0" smtClean="0"/>
              <a:t> </a:t>
            </a:r>
            <a:r>
              <a:rPr lang="da-DK" dirty="0" err="1" smtClean="0"/>
              <a:t>towards</a:t>
            </a:r>
            <a:r>
              <a:rPr lang="da-DK" dirty="0" smtClean="0"/>
              <a:t> </a:t>
            </a:r>
            <a:r>
              <a:rPr lang="da-DK" dirty="0" err="1" smtClean="0"/>
              <a:t>subjectivism</a:t>
            </a:r>
            <a:r>
              <a:rPr lang="da-DK" dirty="0" smtClean="0"/>
              <a:t>, it </a:t>
            </a:r>
            <a:r>
              <a:rPr lang="da-DK" dirty="0" err="1" smtClean="0"/>
              <a:t>could</a:t>
            </a:r>
            <a:r>
              <a:rPr lang="da-DK" dirty="0" smtClean="0"/>
              <a:t> </a:t>
            </a:r>
            <a:r>
              <a:rPr lang="da-DK" dirty="0" err="1" smtClean="0"/>
              <a:t>be</a:t>
            </a:r>
            <a:r>
              <a:rPr lang="da-DK" dirty="0" smtClean="0"/>
              <a:t> </a:t>
            </a:r>
            <a:r>
              <a:rPr lang="da-DK" dirty="0" err="1" smtClean="0"/>
              <a:t>argued</a:t>
            </a:r>
            <a:r>
              <a:rPr lang="da-DK" dirty="0" smtClean="0"/>
              <a:t> </a:t>
            </a:r>
            <a:r>
              <a:rPr lang="da-DK" dirty="0" err="1" smtClean="0"/>
              <a:t>that</a:t>
            </a:r>
            <a:r>
              <a:rPr lang="da-DK" dirty="0" smtClean="0"/>
              <a:t> </a:t>
            </a:r>
            <a:r>
              <a:rPr lang="da-DK" dirty="0" err="1" smtClean="0"/>
              <a:t>our</a:t>
            </a:r>
            <a:r>
              <a:rPr lang="da-DK" dirty="0" smtClean="0"/>
              <a:t> fundamental moral intuitions </a:t>
            </a:r>
            <a:r>
              <a:rPr lang="da-DK" dirty="0" err="1" smtClean="0"/>
              <a:t>are</a:t>
            </a:r>
            <a:r>
              <a:rPr lang="da-DK" dirty="0" smtClean="0"/>
              <a:t> as </a:t>
            </a:r>
            <a:r>
              <a:rPr lang="da-DK" dirty="0" err="1" smtClean="0"/>
              <a:t>certain</a:t>
            </a:r>
            <a:r>
              <a:rPr lang="da-DK" dirty="0" smtClean="0"/>
              <a:t> as </a:t>
            </a:r>
            <a:r>
              <a:rPr lang="da-DK" dirty="0" err="1" smtClean="0"/>
              <a:t>any</a:t>
            </a:r>
            <a:r>
              <a:rPr lang="da-DK" dirty="0" smtClean="0"/>
              <a:t> </a:t>
            </a:r>
            <a:r>
              <a:rPr lang="da-DK" dirty="0" err="1" smtClean="0"/>
              <a:t>other</a:t>
            </a:r>
            <a:r>
              <a:rPr lang="da-DK" dirty="0" smtClean="0"/>
              <a:t> kind of </a:t>
            </a:r>
            <a:r>
              <a:rPr lang="da-DK" dirty="0" err="1" smtClean="0"/>
              <a:t>knowledge</a:t>
            </a:r>
            <a:r>
              <a:rPr lang="da-DK" dirty="0" smtClean="0"/>
              <a:t>.</a:t>
            </a:r>
          </a:p>
          <a:p>
            <a:r>
              <a:rPr lang="da-DK" dirty="0" smtClean="0"/>
              <a:t>A </a:t>
            </a:r>
            <a:r>
              <a:rPr lang="da-DK" dirty="0" err="1" smtClean="0"/>
              <a:t>related</a:t>
            </a:r>
            <a:r>
              <a:rPr lang="da-DK" dirty="0" smtClean="0"/>
              <a:t> </a:t>
            </a:r>
            <a:r>
              <a:rPr lang="da-DK" dirty="0" err="1" smtClean="0"/>
              <a:t>issue</a:t>
            </a:r>
            <a:r>
              <a:rPr lang="da-DK" dirty="0" smtClean="0"/>
              <a:t> </a:t>
            </a:r>
            <a:r>
              <a:rPr lang="da-DK" dirty="0" err="1" smtClean="0"/>
              <a:t>concerns</a:t>
            </a:r>
            <a:r>
              <a:rPr lang="da-DK" dirty="0" smtClean="0"/>
              <a:t> the </a:t>
            </a:r>
            <a:r>
              <a:rPr lang="da-DK" dirty="0" err="1" smtClean="0"/>
              <a:t>extend</a:t>
            </a:r>
            <a:r>
              <a:rPr lang="da-DK" dirty="0" smtClean="0"/>
              <a:t> to </a:t>
            </a:r>
            <a:r>
              <a:rPr lang="da-DK" dirty="0" err="1" smtClean="0"/>
              <a:t>which</a:t>
            </a:r>
            <a:r>
              <a:rPr lang="da-DK" dirty="0" smtClean="0"/>
              <a:t> </a:t>
            </a:r>
            <a:r>
              <a:rPr lang="da-DK" dirty="0" err="1" smtClean="0"/>
              <a:t>different</a:t>
            </a:r>
            <a:r>
              <a:rPr lang="da-DK" dirty="0" smtClean="0"/>
              <a:t> </a:t>
            </a:r>
            <a:r>
              <a:rPr lang="da-DK" dirty="0" err="1" smtClean="0"/>
              <a:t>cultures</a:t>
            </a:r>
            <a:r>
              <a:rPr lang="da-DK" dirty="0" smtClean="0"/>
              <a:t> </a:t>
            </a:r>
            <a:r>
              <a:rPr lang="da-DK" dirty="0" err="1" smtClean="0"/>
              <a:t>share</a:t>
            </a:r>
            <a:r>
              <a:rPr lang="da-DK" dirty="0" smtClean="0"/>
              <a:t> </a:t>
            </a:r>
            <a:r>
              <a:rPr lang="da-DK" dirty="0" err="1" smtClean="0"/>
              <a:t>common</a:t>
            </a:r>
            <a:r>
              <a:rPr lang="da-DK" dirty="0" smtClean="0"/>
              <a:t> </a:t>
            </a:r>
            <a:r>
              <a:rPr lang="da-DK" dirty="0" err="1" smtClean="0"/>
              <a:t>underlying</a:t>
            </a:r>
            <a:r>
              <a:rPr lang="da-DK" dirty="0" smtClean="0"/>
              <a:t> </a:t>
            </a:r>
            <a:r>
              <a:rPr lang="da-DK" dirty="0" err="1" smtClean="0"/>
              <a:t>values</a:t>
            </a:r>
            <a:r>
              <a:rPr lang="da-DK" dirty="0" smtClean="0"/>
              <a:t> and </a:t>
            </a:r>
            <a:r>
              <a:rPr lang="da-DK" dirty="0" err="1" smtClean="0"/>
              <a:t>we</a:t>
            </a:r>
            <a:r>
              <a:rPr lang="da-DK" dirty="0" smtClean="0"/>
              <a:t> </a:t>
            </a:r>
            <a:r>
              <a:rPr lang="da-DK" dirty="0" err="1" smtClean="0"/>
              <a:t>might</a:t>
            </a:r>
            <a:r>
              <a:rPr lang="da-DK" dirty="0" smtClean="0"/>
              <a:t> as </a:t>
            </a:r>
            <a:r>
              <a:rPr lang="da-DK" dirty="0" err="1" smtClean="0"/>
              <a:t>whether</a:t>
            </a:r>
            <a:r>
              <a:rPr lang="da-DK" dirty="0" smtClean="0"/>
              <a:t> or not it </a:t>
            </a:r>
            <a:r>
              <a:rPr lang="da-DK" dirty="0" err="1" smtClean="0"/>
              <a:t>makes</a:t>
            </a:r>
            <a:r>
              <a:rPr lang="da-DK" dirty="0" smtClean="0"/>
              <a:t> </a:t>
            </a:r>
            <a:r>
              <a:rPr lang="da-DK" dirty="0" err="1" smtClean="0"/>
              <a:t>sens</a:t>
            </a:r>
            <a:r>
              <a:rPr lang="da-DK" dirty="0" smtClean="0"/>
              <a:t> to speak of universal human </a:t>
            </a:r>
            <a:r>
              <a:rPr lang="da-DK" dirty="0" err="1" smtClean="0"/>
              <a:t>rights</a:t>
            </a:r>
            <a:r>
              <a:rPr lang="da-DK" dirty="0" smtClean="0"/>
              <a:t>.</a:t>
            </a:r>
          </a:p>
          <a:p>
            <a:endParaRPr lang="da-DK" dirty="0"/>
          </a:p>
          <a:p>
            <a:r>
              <a:rPr lang="da-DK" dirty="0" err="1" smtClean="0"/>
              <a:t>Ethics</a:t>
            </a:r>
            <a:r>
              <a:rPr lang="da-DK" dirty="0" smtClean="0"/>
              <a:t> </a:t>
            </a:r>
            <a:r>
              <a:rPr lang="da-DK" dirty="0" err="1" smtClean="0"/>
              <a:t>also</a:t>
            </a:r>
            <a:r>
              <a:rPr lang="da-DK" dirty="0" smtClean="0"/>
              <a:t> </a:t>
            </a:r>
            <a:r>
              <a:rPr lang="da-DK" dirty="0" err="1" smtClean="0"/>
              <a:t>raises</a:t>
            </a:r>
            <a:r>
              <a:rPr lang="da-DK" dirty="0" smtClean="0"/>
              <a:t> </a:t>
            </a:r>
            <a:r>
              <a:rPr lang="da-DK" dirty="0" err="1" smtClean="0"/>
              <a:t>interesting</a:t>
            </a:r>
            <a:r>
              <a:rPr lang="da-DK" dirty="0" smtClean="0"/>
              <a:t> </a:t>
            </a:r>
            <a:r>
              <a:rPr lang="da-DK" dirty="0" err="1" smtClean="0"/>
              <a:t>questions</a:t>
            </a:r>
            <a:r>
              <a:rPr lang="da-DK" dirty="0" smtClean="0"/>
              <a:t> </a:t>
            </a:r>
            <a:r>
              <a:rPr lang="da-DK" dirty="0" err="1" smtClean="0"/>
              <a:t>about</a:t>
            </a:r>
            <a:r>
              <a:rPr lang="da-DK" dirty="0" smtClean="0"/>
              <a:t> the relation </a:t>
            </a:r>
            <a:r>
              <a:rPr lang="da-DK" dirty="0" err="1" smtClean="0"/>
              <a:t>between</a:t>
            </a:r>
            <a:r>
              <a:rPr lang="da-DK" dirty="0" smtClean="0"/>
              <a:t> </a:t>
            </a:r>
            <a:r>
              <a:rPr lang="da-DK" dirty="0" err="1" smtClean="0"/>
              <a:t>knowledge</a:t>
            </a:r>
            <a:r>
              <a:rPr lang="da-DK" dirty="0" smtClean="0"/>
              <a:t> and </a:t>
            </a:r>
            <a:r>
              <a:rPr lang="da-DK" dirty="0" err="1" smtClean="0"/>
              <a:t>acton</a:t>
            </a:r>
            <a:r>
              <a:rPr lang="da-DK" dirty="0" smtClean="0"/>
              <a:t>: </a:t>
            </a:r>
            <a:r>
              <a:rPr lang="da-DK" dirty="0" err="1" smtClean="0"/>
              <a:t>We</a:t>
            </a:r>
            <a:r>
              <a:rPr lang="da-DK" dirty="0" smtClean="0"/>
              <a:t> </a:t>
            </a:r>
            <a:r>
              <a:rPr lang="da-DK" dirty="0" err="1" smtClean="0"/>
              <a:t>often</a:t>
            </a:r>
            <a:r>
              <a:rPr lang="da-DK" dirty="0" smtClean="0"/>
              <a:t> </a:t>
            </a:r>
            <a:r>
              <a:rPr lang="da-DK" dirty="0" err="1" smtClean="0"/>
              <a:t>know</a:t>
            </a:r>
            <a:r>
              <a:rPr lang="da-DK" dirty="0" smtClean="0"/>
              <a:t> </a:t>
            </a:r>
            <a:r>
              <a:rPr lang="da-DK" dirty="0" err="1" smtClean="0"/>
              <a:t>what</a:t>
            </a:r>
            <a:r>
              <a:rPr lang="da-DK" dirty="0" smtClean="0"/>
              <a:t> to do and </a:t>
            </a:r>
            <a:r>
              <a:rPr lang="da-DK" dirty="0" err="1" smtClean="0"/>
              <a:t>yet</a:t>
            </a:r>
            <a:r>
              <a:rPr lang="da-DK" dirty="0" smtClean="0"/>
              <a:t> </a:t>
            </a:r>
            <a:r>
              <a:rPr lang="da-DK" dirty="0" err="1" smtClean="0"/>
              <a:t>are</a:t>
            </a:r>
            <a:r>
              <a:rPr lang="da-DK" dirty="0" smtClean="0"/>
              <a:t> </a:t>
            </a:r>
            <a:r>
              <a:rPr lang="da-DK" dirty="0" err="1" smtClean="0"/>
              <a:t>quite</a:t>
            </a:r>
            <a:r>
              <a:rPr lang="da-DK" dirty="0" smtClean="0"/>
              <a:t> </a:t>
            </a:r>
            <a:r>
              <a:rPr lang="da-DK" dirty="0" err="1" smtClean="0"/>
              <a:t>unable</a:t>
            </a:r>
            <a:r>
              <a:rPr lang="da-DK" dirty="0" smtClean="0"/>
              <a:t> to do it”</a:t>
            </a:r>
          </a:p>
          <a:p>
            <a:endParaRPr lang="da-DK" dirty="0"/>
          </a:p>
          <a:p>
            <a:r>
              <a:rPr lang="da-DK" dirty="0" smtClean="0"/>
              <a:t>                                                                                              R. Van de </a:t>
            </a:r>
            <a:r>
              <a:rPr lang="da-DK" dirty="0" err="1" smtClean="0"/>
              <a:t>Lagemaat</a:t>
            </a:r>
            <a:endParaRPr lang="da-DK" dirty="0" smtClean="0"/>
          </a:p>
          <a:p>
            <a:endParaRPr lang="en-US" dirty="0" smtClean="0"/>
          </a:p>
        </p:txBody>
      </p:sp>
    </p:spTree>
    <p:extLst>
      <p:ext uri="{BB962C8B-B14F-4D97-AF65-F5344CB8AC3E}">
        <p14:creationId xmlns:p14="http://schemas.microsoft.com/office/powerpoint/2010/main" val="94520321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444740" cy="548640"/>
          </a:xfrm>
        </p:spPr>
        <p:txBody>
          <a:bodyPr/>
          <a:lstStyle/>
          <a:p>
            <a:r>
              <a:rPr lang="da-DK" dirty="0" smtClean="0">
                <a:solidFill>
                  <a:schemeClr val="accent3">
                    <a:lumMod val="20000"/>
                    <a:lumOff val="80000"/>
                  </a:schemeClr>
                </a:solidFill>
              </a:rPr>
              <a:t>THE ROLE OF THE WOK (3) IN ETHICS</a:t>
            </a:r>
            <a:endParaRPr lang="en-US" dirty="0">
              <a:solidFill>
                <a:schemeClr val="accent3">
                  <a:lumMod val="20000"/>
                  <a:lumOff val="80000"/>
                </a:schemeClr>
              </a:solidFill>
            </a:endParaRPr>
          </a:p>
        </p:txBody>
      </p:sp>
      <p:sp>
        <p:nvSpPr>
          <p:cNvPr id="3" name="Content Placeholder 2"/>
          <p:cNvSpPr>
            <a:spLocks noGrp="1"/>
          </p:cNvSpPr>
          <p:nvPr>
            <p:ph idx="1"/>
          </p:nvPr>
        </p:nvSpPr>
        <p:spPr>
          <a:xfrm>
            <a:off x="914400" y="1066800"/>
            <a:ext cx="7635240" cy="4461972"/>
          </a:xfrm>
        </p:spPr>
        <p:txBody>
          <a:bodyPr>
            <a:normAutofit fontScale="25000" lnSpcReduction="20000"/>
          </a:bodyPr>
          <a:lstStyle/>
          <a:p>
            <a:pPr marL="0" indent="0"/>
            <a:r>
              <a:rPr lang="en-US" sz="2600" b="0" i="1" dirty="0"/>
              <a:t/>
            </a:r>
            <a:br>
              <a:rPr lang="en-US" sz="2600" b="0" i="1" dirty="0"/>
            </a:br>
            <a:r>
              <a:rPr lang="en-US" sz="8000" b="0" i="1" dirty="0" smtClean="0"/>
              <a:t>. </a:t>
            </a:r>
            <a:r>
              <a:rPr lang="en-US" sz="8000" dirty="0" smtClean="0">
                <a:solidFill>
                  <a:srgbClr val="FFC000"/>
                </a:solidFill>
              </a:rPr>
              <a:t>Language</a:t>
            </a:r>
          </a:p>
          <a:p>
            <a:r>
              <a:rPr lang="en-US" sz="8000" b="0" i="1" dirty="0" smtClean="0"/>
              <a:t>“ The </a:t>
            </a:r>
            <a:r>
              <a:rPr lang="en-US" sz="8000" b="0" i="1" dirty="0"/>
              <a:t>pen being mightier than the </a:t>
            </a:r>
            <a:r>
              <a:rPr lang="en-US" sz="8000" b="0" i="1" dirty="0" smtClean="0"/>
              <a:t>sword”</a:t>
            </a:r>
          </a:p>
          <a:p>
            <a:r>
              <a:rPr lang="en-US" sz="8000" b="0" dirty="0"/>
              <a:t> </a:t>
            </a:r>
            <a:r>
              <a:rPr lang="en-US" sz="8000" b="0" dirty="0" smtClean="0"/>
              <a:t>                                    </a:t>
            </a:r>
            <a:r>
              <a:rPr lang="en-US" sz="8000" b="0" dirty="0"/>
              <a:t>Edward Bulwer-Lytton </a:t>
            </a:r>
            <a:endParaRPr lang="en-US" sz="8000" dirty="0"/>
          </a:p>
          <a:p>
            <a:endParaRPr lang="en-US" b="0" dirty="0" smtClean="0"/>
          </a:p>
          <a:p>
            <a:endParaRPr lang="en-US" b="0" i="1" dirty="0" smtClean="0"/>
          </a:p>
          <a:p>
            <a:r>
              <a:rPr lang="en-US" sz="8000" b="0" i="1" dirty="0" smtClean="0"/>
              <a:t>“WHAT </a:t>
            </a:r>
            <a:r>
              <a:rPr lang="en-US" sz="8000" b="0" i="1" dirty="0" smtClean="0"/>
              <a:t>DO YOU</a:t>
            </a:r>
            <a:r>
              <a:rPr lang="en-US" sz="8000" i="1" dirty="0" smtClean="0">
                <a:solidFill>
                  <a:srgbClr val="FFFF00"/>
                </a:solidFill>
              </a:rPr>
              <a:t> MEAN </a:t>
            </a:r>
            <a:r>
              <a:rPr lang="en-US" sz="8000" b="0" i="1" dirty="0" smtClean="0"/>
              <a:t>BY STEALING, LYING, CHEATING , KILLING…</a:t>
            </a:r>
            <a:r>
              <a:rPr lang="en-US" sz="8000" b="0" i="1" dirty="0" smtClean="0"/>
              <a:t>.</a:t>
            </a:r>
            <a:r>
              <a:rPr lang="en-US" sz="8000" b="0" i="1" dirty="0" smtClean="0"/>
              <a:t>”</a:t>
            </a:r>
            <a:r>
              <a:rPr lang="en-US" sz="8000" b="0" dirty="0" smtClean="0"/>
              <a:t>?</a:t>
            </a:r>
          </a:p>
          <a:p>
            <a:endParaRPr lang="en-US" sz="8000" b="0" dirty="0" smtClean="0"/>
          </a:p>
          <a:p>
            <a:r>
              <a:rPr lang="en-US" sz="6400" b="0" dirty="0" smtClean="0"/>
              <a:t>(=</a:t>
            </a:r>
            <a:r>
              <a:rPr lang="en-US" sz="6400" b="0" dirty="0" smtClean="0">
                <a:solidFill>
                  <a:srgbClr val="FFC000"/>
                </a:solidFill>
              </a:rPr>
              <a:t>agreed </a:t>
            </a:r>
            <a:r>
              <a:rPr lang="en-US" sz="6400" b="0" dirty="0" smtClean="0">
                <a:solidFill>
                  <a:srgbClr val="FFC000"/>
                </a:solidFill>
              </a:rPr>
              <a:t>upon meaning </a:t>
            </a:r>
            <a:r>
              <a:rPr lang="en-US" sz="6400" b="0" dirty="0" smtClean="0">
                <a:solidFill>
                  <a:srgbClr val="FFC000"/>
                </a:solidFill>
              </a:rPr>
              <a:t>can be  </a:t>
            </a:r>
            <a:r>
              <a:rPr lang="en-US" sz="6400" b="0" dirty="0" smtClean="0">
                <a:solidFill>
                  <a:srgbClr val="FFC000"/>
                </a:solidFill>
              </a:rPr>
              <a:t>difficult </a:t>
            </a:r>
            <a:r>
              <a:rPr lang="en-US" sz="6400" b="0" dirty="0" smtClean="0"/>
              <a:t>)</a:t>
            </a:r>
            <a:endParaRPr lang="en-US" sz="6400" b="0" dirty="0"/>
          </a:p>
          <a:p>
            <a:endParaRPr lang="en-US" sz="6400" b="0" dirty="0" smtClean="0"/>
          </a:p>
          <a:p>
            <a:r>
              <a:rPr lang="en-US" sz="6400" b="0" dirty="0" smtClean="0"/>
              <a:t>VALUES </a:t>
            </a:r>
            <a:r>
              <a:rPr lang="en-US" sz="6400" b="0" dirty="0" smtClean="0"/>
              <a:t>involve abstract language,  they are CONCEPTS  that needs  clear attention in terms of analysis  ( </a:t>
            </a:r>
            <a:r>
              <a:rPr lang="en-US" sz="6400" b="0" dirty="0" smtClean="0">
                <a:solidFill>
                  <a:srgbClr val="FFC000"/>
                </a:solidFill>
              </a:rPr>
              <a:t>VAGUENESS</a:t>
            </a:r>
            <a:r>
              <a:rPr lang="en-US" sz="6400" b="0" dirty="0" smtClean="0"/>
              <a:t> and </a:t>
            </a:r>
            <a:r>
              <a:rPr lang="en-US" sz="6400" b="0" dirty="0" smtClean="0">
                <a:solidFill>
                  <a:srgbClr val="FFC000"/>
                </a:solidFill>
              </a:rPr>
              <a:t>AMBIGUITY</a:t>
            </a:r>
            <a:r>
              <a:rPr lang="en-US" sz="6400" b="0" dirty="0" smtClean="0"/>
              <a:t>)</a:t>
            </a:r>
          </a:p>
          <a:p>
            <a:endParaRPr lang="en-US" sz="6400" b="0" dirty="0" smtClean="0"/>
          </a:p>
          <a:p>
            <a:endParaRPr lang="en-US" sz="6400" b="0" dirty="0" smtClean="0"/>
          </a:p>
          <a:p>
            <a:endParaRPr lang="en-US" sz="6400" b="0" dirty="0" smtClean="0"/>
          </a:p>
          <a:p>
            <a:r>
              <a:rPr lang="en-US" sz="6400" b="0" dirty="0"/>
              <a:t>O</a:t>
            </a:r>
            <a:r>
              <a:rPr lang="en-US" sz="6400" b="0" dirty="0" smtClean="0"/>
              <a:t>ften </a:t>
            </a:r>
            <a:r>
              <a:rPr lang="en-US" sz="6400" b="0" dirty="0" smtClean="0"/>
              <a:t>generate battles between  PRINCIPLE AND OUTCOME</a:t>
            </a:r>
          </a:p>
          <a:p>
            <a:r>
              <a:rPr lang="en-US" sz="6400" b="0" dirty="0" smtClean="0"/>
              <a:t>There are seldom disagreement about values, but about examples of that value</a:t>
            </a:r>
          </a:p>
          <a:p>
            <a:endParaRPr lang="en-US" sz="6400" b="0" dirty="0"/>
          </a:p>
          <a:p>
            <a:endParaRPr lang="en-US" sz="6400" b="0" dirty="0" smtClean="0"/>
          </a:p>
          <a:p>
            <a:endParaRPr lang="en-US" sz="6400" b="0" dirty="0"/>
          </a:p>
          <a:p>
            <a:endParaRPr lang="en-US" sz="6400" b="0" dirty="0" smtClean="0"/>
          </a:p>
          <a:p>
            <a:endParaRPr lang="en-US" sz="6400" b="0" dirty="0"/>
          </a:p>
          <a:p>
            <a:endParaRPr lang="en-US" sz="6400" b="0" dirty="0" smtClean="0"/>
          </a:p>
          <a:p>
            <a:r>
              <a:rPr lang="en-US" sz="6400" b="0" dirty="0" smtClean="0"/>
              <a:t>Consider </a:t>
            </a:r>
            <a:r>
              <a:rPr lang="en-US" sz="6400" b="0" dirty="0"/>
              <a:t>the effect on someone when you describe their </a:t>
            </a:r>
            <a:r>
              <a:rPr lang="en-US" sz="6400" b="0" dirty="0" err="1"/>
              <a:t>behaviour</a:t>
            </a:r>
            <a:r>
              <a:rPr lang="en-US" sz="6400" b="0" dirty="0"/>
              <a:t> as either ‘right’ or ‘</a:t>
            </a:r>
            <a:r>
              <a:rPr lang="en-US" sz="6400" b="0" dirty="0" smtClean="0"/>
              <a:t>wrong”… (the compelling power of language!/</a:t>
            </a:r>
            <a:r>
              <a:rPr lang="en-US" sz="6400" b="0" dirty="0" err="1" smtClean="0"/>
              <a:t>transfomation</a:t>
            </a:r>
            <a:r>
              <a:rPr lang="en-US" sz="6400" b="0" dirty="0" smtClean="0"/>
              <a:t> into a reality)</a:t>
            </a:r>
          </a:p>
        </p:txBody>
      </p:sp>
    </p:spTree>
    <p:extLst>
      <p:ext uri="{BB962C8B-B14F-4D97-AF65-F5344CB8AC3E}">
        <p14:creationId xmlns:p14="http://schemas.microsoft.com/office/powerpoint/2010/main" val="59316202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066800"/>
            <a:ext cx="7520940" cy="3579849"/>
          </a:xfrm>
        </p:spPr>
        <p:txBody>
          <a:bodyPr/>
          <a:lstStyle/>
          <a:p>
            <a:pPr>
              <a:buFont typeface="Arial" pitchFamily="34" charset="0"/>
              <a:buChar char="•"/>
            </a:pPr>
            <a:r>
              <a:rPr lang="da-DK" sz="2400" dirty="0" err="1" smtClean="0">
                <a:solidFill>
                  <a:srgbClr val="FFC000"/>
                </a:solidFill>
              </a:rPr>
              <a:t>Reason</a:t>
            </a:r>
            <a:r>
              <a:rPr lang="da-DK" sz="2400" dirty="0" smtClean="0">
                <a:solidFill>
                  <a:srgbClr val="FFC000"/>
                </a:solidFill>
              </a:rPr>
              <a:t>/ Moral reasoning</a:t>
            </a:r>
          </a:p>
          <a:p>
            <a:endParaRPr lang="da-DK" dirty="0"/>
          </a:p>
          <a:p>
            <a:r>
              <a:rPr lang="da-DK" dirty="0" err="1" smtClean="0"/>
              <a:t>Very</a:t>
            </a:r>
            <a:r>
              <a:rPr lang="da-DK" dirty="0" smtClean="0"/>
              <a:t> </a:t>
            </a:r>
            <a:r>
              <a:rPr lang="da-DK" dirty="0" err="1" smtClean="0"/>
              <a:t>basically</a:t>
            </a:r>
            <a:r>
              <a:rPr lang="da-DK" dirty="0"/>
              <a:t> </a:t>
            </a:r>
            <a:r>
              <a:rPr lang="da-DK" dirty="0" smtClean="0"/>
              <a:t> …..</a:t>
            </a:r>
            <a:r>
              <a:rPr lang="da-DK" dirty="0" err="1" smtClean="0"/>
              <a:t>value-judgements</a:t>
            </a:r>
            <a:r>
              <a:rPr lang="da-DK" dirty="0" smtClean="0"/>
              <a:t> </a:t>
            </a:r>
            <a:r>
              <a:rPr lang="da-DK" dirty="0" err="1" smtClean="0"/>
              <a:t>need</a:t>
            </a:r>
            <a:r>
              <a:rPr lang="da-DK" dirty="0" smtClean="0"/>
              <a:t> to </a:t>
            </a:r>
            <a:r>
              <a:rPr lang="da-DK" dirty="0" err="1" smtClean="0"/>
              <a:t>be</a:t>
            </a:r>
            <a:r>
              <a:rPr lang="da-DK" dirty="0" smtClean="0"/>
              <a:t> </a:t>
            </a:r>
            <a:r>
              <a:rPr lang="da-DK" dirty="0" err="1" smtClean="0"/>
              <a:t>supported</a:t>
            </a:r>
            <a:r>
              <a:rPr lang="da-DK" dirty="0" smtClean="0"/>
              <a:t> with </a:t>
            </a:r>
            <a:r>
              <a:rPr lang="da-DK" dirty="0" err="1" smtClean="0"/>
              <a:t>reasons</a:t>
            </a:r>
            <a:r>
              <a:rPr lang="da-DK" dirty="0" smtClean="0"/>
              <a:t>:</a:t>
            </a:r>
          </a:p>
          <a:p>
            <a:endParaRPr lang="da-DK" dirty="0" smtClean="0"/>
          </a:p>
          <a:p>
            <a:r>
              <a:rPr lang="da-DK" sz="2000" i="1" dirty="0" smtClean="0"/>
              <a:t>              </a:t>
            </a:r>
            <a:r>
              <a:rPr lang="da-DK" sz="2800" i="1" dirty="0" smtClean="0"/>
              <a:t>”</a:t>
            </a:r>
            <a:r>
              <a:rPr lang="da-DK" sz="2800" i="1" dirty="0" err="1" smtClean="0"/>
              <a:t>Cheating</a:t>
            </a:r>
            <a:r>
              <a:rPr lang="da-DK" sz="2800" i="1" dirty="0" smtClean="0"/>
              <a:t>  on a test is </a:t>
            </a:r>
            <a:r>
              <a:rPr lang="da-DK" sz="2800" i="1" dirty="0" err="1" smtClean="0"/>
              <a:t>wrong</a:t>
            </a:r>
            <a:endParaRPr lang="da-DK" sz="2800" i="1" dirty="0"/>
          </a:p>
          <a:p>
            <a:r>
              <a:rPr lang="da-DK" sz="2800" i="1" dirty="0" smtClean="0"/>
              <a:t>           Tom </a:t>
            </a:r>
            <a:r>
              <a:rPr lang="da-DK" sz="2800" i="1" dirty="0" err="1" smtClean="0"/>
              <a:t>cheated</a:t>
            </a:r>
            <a:r>
              <a:rPr lang="da-DK" sz="2800" i="1" dirty="0" smtClean="0"/>
              <a:t> on the test</a:t>
            </a:r>
          </a:p>
          <a:p>
            <a:r>
              <a:rPr lang="da-DK" sz="2800" i="1" dirty="0" smtClean="0"/>
              <a:t>          </a:t>
            </a:r>
            <a:r>
              <a:rPr lang="da-DK" sz="2800" i="1" dirty="0" err="1" smtClean="0"/>
              <a:t>Therefore</a:t>
            </a:r>
            <a:r>
              <a:rPr lang="da-DK" sz="2800" i="1" dirty="0" smtClean="0"/>
              <a:t>, </a:t>
            </a:r>
            <a:r>
              <a:rPr lang="da-DK" sz="2800" i="1" dirty="0" err="1" smtClean="0"/>
              <a:t>what</a:t>
            </a:r>
            <a:r>
              <a:rPr lang="da-DK" sz="2800" i="1" dirty="0" smtClean="0"/>
              <a:t> Tom did </a:t>
            </a:r>
            <a:r>
              <a:rPr lang="da-DK" sz="2800" i="1" dirty="0" err="1" smtClean="0"/>
              <a:t>was</a:t>
            </a:r>
            <a:r>
              <a:rPr lang="da-DK" sz="2800" i="1" dirty="0" smtClean="0"/>
              <a:t> </a:t>
            </a:r>
            <a:r>
              <a:rPr lang="da-DK" sz="2800" i="1" dirty="0" err="1" smtClean="0"/>
              <a:t>wrong</a:t>
            </a:r>
            <a:r>
              <a:rPr lang="da-DK" sz="2800" i="1" dirty="0" smtClean="0"/>
              <a:t>”</a:t>
            </a:r>
          </a:p>
          <a:p>
            <a:endParaRPr lang="en-US" sz="2800" i="1" dirty="0"/>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54171436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04800" y="990600"/>
            <a:ext cx="8839200" cy="3962400"/>
          </a:xfrm>
        </p:spPr>
        <p:txBody>
          <a:bodyPr>
            <a:normAutofit lnSpcReduction="10000"/>
          </a:bodyPr>
          <a:lstStyle/>
          <a:p>
            <a:pPr>
              <a:buFont typeface="Arial" pitchFamily="34" charset="0"/>
              <a:buChar char="•"/>
            </a:pPr>
            <a:r>
              <a:rPr lang="da-DK" sz="2400" dirty="0" smtClean="0">
                <a:solidFill>
                  <a:srgbClr val="FFC000"/>
                </a:solidFill>
              </a:rPr>
              <a:t>Emotion  </a:t>
            </a:r>
            <a:r>
              <a:rPr lang="da-DK" sz="2400" dirty="0">
                <a:solidFill>
                  <a:srgbClr val="FFC000"/>
                </a:solidFill>
              </a:rPr>
              <a:t>/ </a:t>
            </a:r>
            <a:r>
              <a:rPr lang="da-DK" sz="2400" dirty="0" smtClean="0">
                <a:solidFill>
                  <a:srgbClr val="FFC000"/>
                </a:solidFill>
              </a:rPr>
              <a:t>”Moral emotions”/</a:t>
            </a:r>
            <a:r>
              <a:rPr lang="da-DK" sz="2400" dirty="0" err="1" smtClean="0">
                <a:solidFill>
                  <a:srgbClr val="FFC000"/>
                </a:solidFill>
              </a:rPr>
              <a:t>Feeling</a:t>
            </a:r>
            <a:r>
              <a:rPr lang="da-DK" sz="2400" dirty="0" smtClean="0">
                <a:solidFill>
                  <a:srgbClr val="FFC000"/>
                </a:solidFill>
              </a:rPr>
              <a:t> of right and </a:t>
            </a:r>
            <a:r>
              <a:rPr lang="da-DK" sz="2400" dirty="0" err="1" smtClean="0">
                <a:solidFill>
                  <a:srgbClr val="FFC000"/>
                </a:solidFill>
              </a:rPr>
              <a:t>wrong</a:t>
            </a:r>
            <a:r>
              <a:rPr lang="da-DK" dirty="0"/>
              <a:t/>
            </a:r>
            <a:br>
              <a:rPr lang="da-DK" dirty="0"/>
            </a:br>
            <a:endParaRPr lang="da-DK" dirty="0"/>
          </a:p>
          <a:p>
            <a:r>
              <a:rPr lang="da-DK" sz="2400" dirty="0" err="1" smtClean="0">
                <a:solidFill>
                  <a:srgbClr val="FFFF00"/>
                </a:solidFill>
              </a:rPr>
              <a:t>Strong</a:t>
            </a:r>
            <a:r>
              <a:rPr lang="da-DK" sz="2400" dirty="0" smtClean="0">
                <a:solidFill>
                  <a:srgbClr val="FFFF00"/>
                </a:solidFill>
              </a:rPr>
              <a:t> moral </a:t>
            </a:r>
            <a:r>
              <a:rPr lang="da-DK" sz="2400" dirty="0" err="1" smtClean="0">
                <a:solidFill>
                  <a:srgbClr val="FFFF00"/>
                </a:solidFill>
              </a:rPr>
              <a:t>convictions</a:t>
            </a:r>
            <a:r>
              <a:rPr lang="da-DK" sz="2400" dirty="0" smtClean="0">
                <a:solidFill>
                  <a:srgbClr val="FFFF00"/>
                </a:solidFill>
              </a:rPr>
              <a:t> </a:t>
            </a:r>
            <a:r>
              <a:rPr lang="da-DK" sz="2400" dirty="0" err="1" smtClean="0">
                <a:solidFill>
                  <a:srgbClr val="FFFF00"/>
                </a:solidFill>
              </a:rPr>
              <a:t>are</a:t>
            </a:r>
            <a:r>
              <a:rPr lang="da-DK" sz="2400" dirty="0" smtClean="0">
                <a:solidFill>
                  <a:srgbClr val="FFFF00"/>
                </a:solidFill>
              </a:rPr>
              <a:t> </a:t>
            </a:r>
            <a:r>
              <a:rPr lang="da-DK" sz="2400" dirty="0" err="1" smtClean="0">
                <a:solidFill>
                  <a:srgbClr val="FFFF00"/>
                </a:solidFill>
              </a:rPr>
              <a:t>rooted</a:t>
            </a:r>
            <a:r>
              <a:rPr lang="da-DK" sz="2400" dirty="0" smtClean="0">
                <a:solidFill>
                  <a:srgbClr val="FFFF00"/>
                </a:solidFill>
              </a:rPr>
              <a:t> in </a:t>
            </a:r>
            <a:r>
              <a:rPr lang="da-DK" sz="2400" dirty="0" err="1" smtClean="0">
                <a:solidFill>
                  <a:srgbClr val="FFFF00"/>
                </a:solidFill>
              </a:rPr>
              <a:t>feeling</a:t>
            </a:r>
            <a:r>
              <a:rPr lang="da-DK" sz="2400" dirty="0">
                <a:solidFill>
                  <a:srgbClr val="FFFF00"/>
                </a:solidFill>
              </a:rPr>
              <a:t>*</a:t>
            </a:r>
            <a:r>
              <a:rPr lang="da-DK" sz="2400" dirty="0" smtClean="0">
                <a:solidFill>
                  <a:srgbClr val="FFFF00"/>
                </a:solidFill>
              </a:rPr>
              <a:t>, not in </a:t>
            </a:r>
            <a:r>
              <a:rPr lang="da-DK" sz="2400" dirty="0" err="1" smtClean="0">
                <a:solidFill>
                  <a:srgbClr val="FFFF00"/>
                </a:solidFill>
              </a:rPr>
              <a:t>reason</a:t>
            </a:r>
            <a:endParaRPr lang="da-DK" sz="2400" dirty="0" smtClean="0">
              <a:solidFill>
                <a:srgbClr val="FFFF00"/>
              </a:solidFill>
            </a:endParaRPr>
          </a:p>
          <a:p>
            <a:r>
              <a:rPr lang="da-DK" sz="2400" dirty="0">
                <a:solidFill>
                  <a:srgbClr val="FFFF00"/>
                </a:solidFill>
              </a:rPr>
              <a:t/>
            </a:r>
            <a:br>
              <a:rPr lang="da-DK" sz="2400" dirty="0">
                <a:solidFill>
                  <a:srgbClr val="FFFF00"/>
                </a:solidFill>
              </a:rPr>
            </a:br>
            <a:r>
              <a:rPr lang="da-DK" sz="2000" i="1" dirty="0" smtClean="0"/>
              <a:t>”People have gut </a:t>
            </a:r>
            <a:r>
              <a:rPr lang="da-DK" sz="2000" i="1" dirty="0" err="1" smtClean="0"/>
              <a:t>feelings</a:t>
            </a:r>
            <a:r>
              <a:rPr lang="da-DK" sz="2000" i="1" dirty="0" smtClean="0"/>
              <a:t> </a:t>
            </a:r>
            <a:r>
              <a:rPr lang="da-DK" sz="2000" i="1" dirty="0" err="1" smtClean="0"/>
              <a:t>that</a:t>
            </a:r>
            <a:r>
              <a:rPr lang="da-DK" sz="2000" i="1" dirty="0" smtClean="0"/>
              <a:t> give </a:t>
            </a:r>
            <a:r>
              <a:rPr lang="da-DK" sz="2000" i="1" dirty="0" err="1" smtClean="0"/>
              <a:t>them</a:t>
            </a:r>
            <a:r>
              <a:rPr lang="da-DK" sz="2000" i="1" dirty="0" smtClean="0"/>
              <a:t>  </a:t>
            </a:r>
            <a:r>
              <a:rPr lang="da-DK" sz="2000" i="1" dirty="0" err="1" smtClean="0"/>
              <a:t>emphatic</a:t>
            </a:r>
            <a:r>
              <a:rPr lang="da-DK" sz="2000" i="1" dirty="0" smtClean="0"/>
              <a:t> moral </a:t>
            </a:r>
            <a:r>
              <a:rPr lang="da-DK" sz="2000" i="1" dirty="0" err="1" smtClean="0"/>
              <a:t>convictions</a:t>
            </a:r>
            <a:r>
              <a:rPr lang="da-DK" sz="2000" i="1" dirty="0" smtClean="0"/>
              <a:t>, and </a:t>
            </a:r>
            <a:r>
              <a:rPr lang="da-DK" sz="2000" i="1" dirty="0" err="1" smtClean="0"/>
              <a:t>they</a:t>
            </a:r>
            <a:r>
              <a:rPr lang="da-DK" sz="2000" i="1" dirty="0" smtClean="0"/>
              <a:t> </a:t>
            </a:r>
            <a:r>
              <a:rPr lang="da-DK" sz="2000" i="1" dirty="0" err="1" smtClean="0"/>
              <a:t>struggle</a:t>
            </a:r>
            <a:r>
              <a:rPr lang="da-DK" sz="2000" i="1" dirty="0" smtClean="0"/>
              <a:t> to </a:t>
            </a:r>
            <a:r>
              <a:rPr lang="da-DK" sz="2000" i="1" dirty="0" err="1" smtClean="0"/>
              <a:t>rationalize</a:t>
            </a:r>
            <a:r>
              <a:rPr lang="da-DK" sz="2000" i="1" dirty="0" smtClean="0"/>
              <a:t> </a:t>
            </a:r>
            <a:r>
              <a:rPr lang="da-DK" sz="2000" i="1" dirty="0" err="1" smtClean="0"/>
              <a:t>them</a:t>
            </a:r>
            <a:r>
              <a:rPr lang="da-DK" sz="2000" i="1" dirty="0" smtClean="0"/>
              <a:t> </a:t>
            </a:r>
            <a:r>
              <a:rPr lang="da-DK" sz="2000" i="1" dirty="0" err="1" smtClean="0"/>
              <a:t>after</a:t>
            </a:r>
            <a:r>
              <a:rPr lang="da-DK" sz="2000" i="1" dirty="0" smtClean="0"/>
              <a:t> the </a:t>
            </a:r>
            <a:r>
              <a:rPr lang="da-DK" sz="2000" i="1" dirty="0" err="1" smtClean="0"/>
              <a:t>fact</a:t>
            </a:r>
            <a:r>
              <a:rPr lang="da-DK" sz="2000" i="1" dirty="0" smtClean="0"/>
              <a:t> ” </a:t>
            </a:r>
            <a:endParaRPr lang="da-DK" sz="2000" i="1" dirty="0"/>
          </a:p>
          <a:p>
            <a:r>
              <a:rPr lang="da-DK" sz="2000" dirty="0" smtClean="0"/>
              <a:t>                                                              Stephen </a:t>
            </a:r>
            <a:r>
              <a:rPr lang="da-DK" sz="2000" dirty="0" err="1" smtClean="0"/>
              <a:t>Pinker</a:t>
            </a:r>
            <a:endParaRPr lang="da-DK" sz="2000" dirty="0" smtClean="0"/>
          </a:p>
          <a:p>
            <a:endParaRPr lang="da-DK" sz="2000" dirty="0"/>
          </a:p>
          <a:p>
            <a:endParaRPr lang="da-DK" sz="2000" dirty="0" smtClean="0">
              <a:solidFill>
                <a:srgbClr val="FFFF00"/>
              </a:solidFill>
            </a:endParaRPr>
          </a:p>
          <a:p>
            <a:endParaRPr lang="da-DK" sz="2000" dirty="0">
              <a:solidFill>
                <a:srgbClr val="FFFF00"/>
              </a:solidFill>
            </a:endParaRPr>
          </a:p>
          <a:p>
            <a:r>
              <a:rPr lang="da-DK" sz="2000" b="0" dirty="0" smtClean="0">
                <a:solidFill>
                  <a:schemeClr val="bg1"/>
                </a:solidFill>
              </a:rPr>
              <a:t>*For </a:t>
            </a:r>
            <a:r>
              <a:rPr lang="da-DK" sz="2000" b="0" dirty="0" err="1" smtClean="0">
                <a:solidFill>
                  <a:schemeClr val="bg1"/>
                </a:solidFill>
              </a:rPr>
              <a:t>example</a:t>
            </a:r>
            <a:r>
              <a:rPr lang="da-DK" sz="2000" b="0" dirty="0" smtClean="0">
                <a:solidFill>
                  <a:schemeClr val="bg1"/>
                </a:solidFill>
              </a:rPr>
              <a:t> </a:t>
            </a:r>
            <a:r>
              <a:rPr lang="da-DK" sz="2000" dirty="0" smtClean="0">
                <a:solidFill>
                  <a:srgbClr val="FFFF00"/>
                </a:solidFill>
              </a:rPr>
              <a:t>THE YUK FACTOR!</a:t>
            </a:r>
            <a:endParaRPr lang="en-US" sz="2000" dirty="0">
              <a:solidFill>
                <a:srgbClr val="FFFF00"/>
              </a:solidFill>
            </a:endParaRPr>
          </a:p>
        </p:txBody>
      </p:sp>
    </p:spTree>
    <p:extLst>
      <p:ext uri="{BB962C8B-B14F-4D97-AF65-F5344CB8AC3E}">
        <p14:creationId xmlns:p14="http://schemas.microsoft.com/office/powerpoint/2010/main" val="17675298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37</TotalTime>
  <Words>1270</Words>
  <Application>Microsoft Macintosh PowerPoint</Application>
  <PresentationFormat>On-screen Show (4:3)</PresentationFormat>
  <Paragraphs>246</Paragraphs>
  <Slides>18</Slides>
  <Notes>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Angles</vt:lpstr>
      <vt:lpstr>ETHICS  </vt:lpstr>
      <vt:lpstr>ETHICS AND MORALS (?)   / DEFINITION </vt:lpstr>
      <vt:lpstr>Functions of morals                                          Why does it matter ?</vt:lpstr>
      <vt:lpstr>                THE SOCIAL CONTRACT</vt:lpstr>
      <vt:lpstr>          THE SOCIAL CONTRACT                     </vt:lpstr>
      <vt:lpstr>Nature of our ethical knowledge?</vt:lpstr>
      <vt:lpstr>THE ROLE OF THE WOK (3) IN ETHICS</vt:lpstr>
      <vt:lpstr>PowerPoint Presentation</vt:lpstr>
      <vt:lpstr>PowerPoint Presentation</vt:lpstr>
      <vt:lpstr>Sources of morality ? foundations of moral judgements                  How do we justify right and wrong ?</vt:lpstr>
      <vt:lpstr>   SELF- INTEREST theory     +       ALTRUISM </vt:lpstr>
      <vt:lpstr>Moral relativism</vt:lpstr>
      <vt:lpstr>Religious ethics</vt:lpstr>
      <vt:lpstr>DUTY ETHICS/ deontologgy ”The categorical imperative”*</vt:lpstr>
      <vt:lpstr>Utilitarianism*</vt:lpstr>
      <vt:lpstr>From deontolgIST  TO    CONSEQUENTIALIST</vt:lpstr>
      <vt:lpstr>PROBLEMS AND LIMITATIONS OF ETHICAL SOURCES</vt:lpstr>
      <vt:lpstr>SHARED UNIVERSAL VALUES ?</vt:lpstr>
    </vt:vector>
  </TitlesOfParts>
  <Company>Copenhagen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dc:title>
  <dc:creator>Joelle Dines</dc:creator>
  <cp:lastModifiedBy>Microsoft Office User</cp:lastModifiedBy>
  <cp:revision>45</cp:revision>
  <dcterms:created xsi:type="dcterms:W3CDTF">2012-09-06T14:40:14Z</dcterms:created>
  <dcterms:modified xsi:type="dcterms:W3CDTF">2012-09-10T10:56:41Z</dcterms:modified>
</cp:coreProperties>
</file>