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3" r:id="rId3"/>
    <p:sldId id="257" r:id="rId4"/>
    <p:sldId id="268" r:id="rId5"/>
    <p:sldId id="264" r:id="rId6"/>
    <p:sldId id="270" r:id="rId7"/>
    <p:sldId id="265" r:id="rId8"/>
    <p:sldId id="269" r:id="rId9"/>
    <p:sldId id="258" r:id="rId10"/>
    <p:sldId id="261" r:id="rId11"/>
    <p:sldId id="259" r:id="rId12"/>
    <p:sldId id="272" r:id="rId13"/>
    <p:sldId id="262" r:id="rId14"/>
    <p:sldId id="271" r:id="rId15"/>
    <p:sldId id="266" r:id="rId16"/>
    <p:sldId id="273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56" d="100"/>
          <a:sy n="156" d="100"/>
        </p:scale>
        <p:origin x="616" y="1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9F743-74A7-4DC4-AF87-996B81F933AA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722D3-9BD9-4C5B-9FA0-3F7A0BA081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10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ussian_Orthodox_Church" TargetMode="External"/><Relationship Id="rId4" Type="http://schemas.openxmlformats.org/officeDocument/2006/relationships/hyperlink" Target="http://en.wikipedia.org/wiki/Icon" TargetMode="External"/><Relationship Id="rId5" Type="http://schemas.openxmlformats.org/officeDocument/2006/relationships/hyperlink" Target="http://en.wikipedia.org/wiki/Transfiguration_of_Jesus" TargetMode="External"/><Relationship Id="rId6" Type="http://schemas.openxmlformats.org/officeDocument/2006/relationships/hyperlink" Target="http://en.wikipedia.org/wiki/Theophanes_the_Greek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Russian Orthodox Church"/>
              </a:rPr>
              <a:t>Russian Orthodox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Icon"/>
              </a:rPr>
              <a:t>icon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of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US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Transfiguration of Jesus"/>
              </a:rPr>
              <a:t>Transfiguration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Theophanes the Greek"/>
              </a:rPr>
              <a:t>Theophanes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Theophanes the Greek"/>
              </a:rPr>
              <a:t> the Greek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ca. 1408)</a:t>
            </a:r>
            <a:endParaRPr lang="da-DK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a-DK" dirty="0" smtClean="0"/>
              <a:t> THEORIA=</a:t>
            </a:r>
            <a:r>
              <a:rPr lang="da-DK" baseline="0" dirty="0" smtClean="0"/>
              <a:t> to </a:t>
            </a:r>
            <a:r>
              <a:rPr lang="da-DK" baseline="0" dirty="0" err="1" smtClean="0"/>
              <a:t>contemplate</a:t>
            </a:r>
            <a:r>
              <a:rPr lang="da-DK" baseline="0" dirty="0" smtClean="0"/>
              <a:t>/ </a:t>
            </a:r>
            <a:r>
              <a:rPr lang="da-DK" baseline="0" dirty="0" err="1" smtClean="0"/>
              <a:t>Looking</a:t>
            </a:r>
            <a:r>
              <a:rPr lang="da-DK" baseline="0" dirty="0" smtClean="0"/>
              <a:t> at/</a:t>
            </a:r>
            <a:r>
              <a:rPr lang="da-DK" baseline="0" dirty="0" err="1" smtClean="0"/>
              <a:t>gazing</a:t>
            </a:r>
            <a:r>
              <a:rPr lang="da-DK" baseline="0" dirty="0" smtClean="0"/>
              <a:t> at…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22D3-9BD9-4C5B-9FA0-3F7A0BA081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82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Greek Philosopher, Socrates</a:t>
            </a:r>
          </a:p>
          <a:p>
            <a:pPr fontAlgn="base"/>
            <a:r>
              <a:rPr lang="da-DK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JEAN –LOUIS DAVID / THE</a:t>
            </a:r>
            <a:r>
              <a:rPr lang="da-DK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DEATH OF SOCRATES ( the MET)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Drinking the Conium (poison hemlock) for Being Logical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22D3-9BD9-4C5B-9FA0-3F7A0BA081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161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‘ We</a:t>
            </a:r>
            <a:r>
              <a:rPr lang="en-US" baseline="0" dirty="0" smtClean="0"/>
              <a:t> find this idea of liberty of choices as one of the mainstay of the modern philosophy </a:t>
            </a:r>
            <a:r>
              <a:rPr lang="en-US" sz="2400" baseline="0" dirty="0" smtClean="0"/>
              <a:t>of</a:t>
            </a:r>
            <a:r>
              <a:rPr lang="en-US" sz="2400" baseline="0" dirty="0" smtClean="0">
                <a:solidFill>
                  <a:srgbClr val="FF0000"/>
                </a:solidFill>
              </a:rPr>
              <a:t> Existentialism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22D3-9BD9-4C5B-9FA0-3F7A0BA081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753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Pieter Van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Lndt</a:t>
            </a:r>
            <a:r>
              <a:rPr lang="en-GB" baseline="0" dirty="0" smtClean="0"/>
              <a:t> (</a:t>
            </a:r>
            <a:r>
              <a:rPr lang="en-GB" baseline="0" dirty="0" err="1" smtClean="0"/>
              <a:t>Flemmish</a:t>
            </a:r>
            <a:r>
              <a:rPr lang="en-GB" baseline="0" dirty="0" smtClean="0"/>
              <a:t> painter around 1632) see also TINTORETTO </a:t>
            </a:r>
            <a:r>
              <a:rPr lang="en-GB" baseline="0" dirty="0" err="1" smtClean="0"/>
              <a:t>Italilan</a:t>
            </a:r>
            <a:r>
              <a:rPr lang="en-GB" baseline="0" dirty="0" smtClean="0"/>
              <a:t> mannerist painter 1518- 1594 and his version of Christ and the Adulterous Woman</a:t>
            </a:r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22D3-9BD9-4C5B-9FA0-3F7A0BA081A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7DE1EC-4493-455F-8027-90763BDB2B6E}" type="datetimeFigureOut">
              <a:rPr lang="en-US" smtClean="0"/>
              <a:pPr/>
              <a:t>9/21/12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ECBDF8-64E7-4846-B97C-0AD29B4C6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THE  IMPACT OF </a:t>
            </a:r>
            <a:r>
              <a:rPr lang="da-DK" dirty="0" smtClean="0"/>
              <a:t>CHRISTIANITY </a:t>
            </a:r>
            <a:r>
              <a:rPr lang="da-DK" dirty="0" smtClean="0"/>
              <a:t>IN ETHICS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 dirty="0" smtClean="0"/>
          </a:p>
          <a:p>
            <a:endParaRPr lang="da-DK" dirty="0" smtClean="0"/>
          </a:p>
          <a:p>
            <a:r>
              <a:rPr lang="da-DK" dirty="0" err="1" smtClean="0"/>
              <a:t>Joëlle</a:t>
            </a:r>
            <a:r>
              <a:rPr lang="da-DK" dirty="0" smtClean="0"/>
              <a:t>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33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nature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4000" b="1" dirty="0" smtClean="0">
                <a:solidFill>
                  <a:srgbClr val="FFC000"/>
                </a:solidFill>
              </a:rPr>
              <a:t>Nature is </a:t>
            </a:r>
            <a:r>
              <a:rPr lang="da-DK" sz="4000" b="1" dirty="0" err="1" smtClean="0">
                <a:solidFill>
                  <a:srgbClr val="FFC000"/>
                </a:solidFill>
              </a:rPr>
              <a:t>fondamentaly</a:t>
            </a:r>
            <a:r>
              <a:rPr lang="da-DK" sz="4000" b="1" dirty="0" smtClean="0">
                <a:solidFill>
                  <a:srgbClr val="FFC000"/>
                </a:solidFill>
              </a:rPr>
              <a:t>  </a:t>
            </a:r>
            <a:r>
              <a:rPr lang="da-DK" sz="4000" b="1" dirty="0" err="1" smtClean="0">
                <a:solidFill>
                  <a:srgbClr val="FFC000"/>
                </a:solidFill>
              </a:rPr>
              <a:t>inegalitarian</a:t>
            </a:r>
            <a:r>
              <a:rPr lang="da-DK" sz="4000" b="1" dirty="0" smtClean="0">
                <a:solidFill>
                  <a:srgbClr val="FFC000"/>
                </a:solidFill>
              </a:rPr>
              <a:t> and </a:t>
            </a:r>
            <a:r>
              <a:rPr lang="da-DK" sz="4000" b="1" dirty="0" err="1" smtClean="0">
                <a:solidFill>
                  <a:srgbClr val="FFC000"/>
                </a:solidFill>
              </a:rPr>
              <a:t>hierarchical</a:t>
            </a:r>
            <a:r>
              <a:rPr lang="da-DK" dirty="0" smtClean="0"/>
              <a:t>:</a:t>
            </a:r>
          </a:p>
          <a:p>
            <a:endParaRPr lang="da-DK" dirty="0" smtClean="0"/>
          </a:p>
          <a:p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more or </a:t>
            </a:r>
            <a:r>
              <a:rPr lang="da-DK" dirty="0" err="1" smtClean="0"/>
              <a:t>less</a:t>
            </a:r>
            <a:r>
              <a:rPr lang="da-DK" dirty="0" smtClean="0"/>
              <a:t> </a:t>
            </a:r>
            <a:r>
              <a:rPr lang="da-DK" dirty="0" err="1" smtClean="0"/>
              <a:t>naturly</a:t>
            </a:r>
            <a:r>
              <a:rPr lang="da-DK" dirty="0" smtClean="0"/>
              <a:t> </a:t>
            </a:r>
            <a:r>
              <a:rPr lang="da-DK" dirty="0" err="1" smtClean="0"/>
              <a:t>talented</a:t>
            </a:r>
            <a:r>
              <a:rPr lang="da-DK" dirty="0" smtClean="0"/>
              <a:t>….</a:t>
            </a:r>
          </a:p>
          <a:p>
            <a:endParaRPr lang="da-DK" dirty="0" smtClean="0"/>
          </a:p>
          <a:p>
            <a:pPr marL="137160" indent="0">
              <a:buNone/>
            </a:pPr>
            <a:r>
              <a:rPr lang="da-DK" dirty="0" smtClean="0"/>
              <a:t>….From </a:t>
            </a:r>
            <a:r>
              <a:rPr lang="da-DK" dirty="0" err="1" smtClean="0"/>
              <a:t>very</a:t>
            </a:r>
            <a:r>
              <a:rPr lang="da-DK" dirty="0" smtClean="0"/>
              <a:t> </a:t>
            </a:r>
            <a:r>
              <a:rPr lang="da-DK" dirty="0" err="1" smtClean="0"/>
              <a:t>strong</a:t>
            </a:r>
            <a:r>
              <a:rPr lang="da-DK" dirty="0" smtClean="0"/>
              <a:t>, </a:t>
            </a:r>
            <a:r>
              <a:rPr lang="da-DK" dirty="0" err="1" smtClean="0"/>
              <a:t>beautiful</a:t>
            </a:r>
            <a:r>
              <a:rPr lang="da-DK" dirty="0" smtClean="0"/>
              <a:t>, intelligent, </a:t>
            </a:r>
            <a:r>
              <a:rPr lang="da-DK" dirty="0" err="1" smtClean="0"/>
              <a:t>healthy</a:t>
            </a:r>
            <a:r>
              <a:rPr lang="da-DK" dirty="0" smtClean="0"/>
              <a:t>, fast, </a:t>
            </a:r>
            <a:r>
              <a:rPr lang="da-DK" dirty="0" err="1" smtClean="0"/>
              <a:t>tall,etc</a:t>
            </a:r>
            <a:r>
              <a:rPr lang="da-DK" dirty="0" smtClean="0"/>
              <a:t>… to …..  </a:t>
            </a:r>
            <a:r>
              <a:rPr lang="da-DK" dirty="0" err="1" smtClean="0"/>
              <a:t>Less</a:t>
            </a:r>
            <a:r>
              <a:rPr lang="da-DK" dirty="0" smtClean="0"/>
              <a:t> </a:t>
            </a:r>
            <a:r>
              <a:rPr lang="da-DK" dirty="0" err="1" smtClean="0"/>
              <a:t>talented</a:t>
            </a:r>
            <a:r>
              <a:rPr lang="da-DK" dirty="0" smtClean="0"/>
              <a:t>, </a:t>
            </a:r>
            <a:r>
              <a:rPr lang="da-DK" dirty="0" err="1" smtClean="0"/>
              <a:t>tall</a:t>
            </a:r>
            <a:r>
              <a:rPr lang="da-DK" dirty="0" smtClean="0"/>
              <a:t>, </a:t>
            </a:r>
            <a:r>
              <a:rPr lang="da-DK" dirty="0" err="1" smtClean="0"/>
              <a:t>beautiful</a:t>
            </a:r>
            <a:r>
              <a:rPr lang="da-DK" dirty="0" smtClean="0"/>
              <a:t>, intelligent, </a:t>
            </a:r>
            <a:r>
              <a:rPr lang="da-DK" dirty="0" err="1" smtClean="0"/>
              <a:t>etc</a:t>
            </a:r>
            <a:r>
              <a:rPr lang="da-DK" dirty="0" smtClean="0"/>
              <a:t> …..</a:t>
            </a:r>
          </a:p>
        </p:txBody>
      </p:sp>
    </p:spTree>
    <p:extLst>
      <p:ext uri="{BB962C8B-B14F-4D97-AF65-F5344CB8AC3E}">
        <p14:creationId xmlns:p14="http://schemas.microsoft.com/office/powerpoint/2010/main" val="3837876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CHRISTAN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da-DK" sz="3800" dirty="0" smtClean="0"/>
              <a:t>The moral </a:t>
            </a:r>
            <a:r>
              <a:rPr lang="da-DK" sz="3800" dirty="0" err="1" smtClean="0"/>
              <a:t>value</a:t>
            </a:r>
            <a:r>
              <a:rPr lang="da-DK" sz="3800" dirty="0" smtClean="0"/>
              <a:t> of an </a:t>
            </a:r>
            <a:r>
              <a:rPr lang="da-DK" sz="3800" dirty="0" err="1" smtClean="0"/>
              <a:t>individual</a:t>
            </a:r>
            <a:r>
              <a:rPr lang="da-DK" sz="3800" dirty="0" smtClean="0"/>
              <a:t> </a:t>
            </a:r>
            <a:r>
              <a:rPr lang="da-DK" sz="3800" dirty="0" err="1" smtClean="0"/>
              <a:t>does</a:t>
            </a:r>
            <a:r>
              <a:rPr lang="da-DK" sz="3800" dirty="0" smtClean="0"/>
              <a:t> not </a:t>
            </a:r>
            <a:r>
              <a:rPr lang="da-DK" sz="3800" dirty="0" err="1" smtClean="0"/>
              <a:t>depend</a:t>
            </a:r>
            <a:r>
              <a:rPr lang="da-DK" sz="3800" dirty="0" smtClean="0"/>
              <a:t> on his talent, </a:t>
            </a:r>
            <a:r>
              <a:rPr lang="da-DK" sz="3800" dirty="0" err="1" smtClean="0"/>
              <a:t>natural</a:t>
            </a:r>
            <a:r>
              <a:rPr lang="da-DK" sz="3800" dirty="0" smtClean="0"/>
              <a:t> gifts</a:t>
            </a:r>
            <a:r>
              <a:rPr lang="da-DK" sz="3800" b="1" dirty="0" smtClean="0"/>
              <a:t>….</a:t>
            </a:r>
          </a:p>
          <a:p>
            <a:pPr marL="137160" indent="0">
              <a:buNone/>
            </a:pPr>
            <a:endParaRPr lang="da-DK" sz="4800" b="1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da-DK" sz="4800" b="1" dirty="0" smtClean="0">
                <a:solidFill>
                  <a:srgbClr val="FFFF00"/>
                </a:solidFill>
              </a:rPr>
              <a:t>  </a:t>
            </a:r>
            <a:r>
              <a:rPr lang="da-DK" sz="4800" dirty="0" smtClean="0">
                <a:solidFill>
                  <a:srgbClr val="FFFF00"/>
                </a:solidFill>
              </a:rPr>
              <a:t>….. </a:t>
            </a:r>
            <a:r>
              <a:rPr lang="da-DK" sz="4800" u="sng" dirty="0" smtClean="0">
                <a:solidFill>
                  <a:srgbClr val="FFFF00"/>
                </a:solidFill>
              </a:rPr>
              <a:t>But </a:t>
            </a:r>
            <a:r>
              <a:rPr lang="da-DK" sz="4800" u="sng" dirty="0" err="1" smtClean="0">
                <a:solidFill>
                  <a:srgbClr val="FFFF00"/>
                </a:solidFill>
              </a:rPr>
              <a:t>what</a:t>
            </a:r>
            <a:r>
              <a:rPr lang="da-DK" sz="4800" u="sng" dirty="0" smtClean="0">
                <a:solidFill>
                  <a:srgbClr val="FFFF00"/>
                </a:solidFill>
              </a:rPr>
              <a:t> </a:t>
            </a:r>
            <a:r>
              <a:rPr lang="da-DK" sz="4800" u="sng" dirty="0" err="1" smtClean="0">
                <a:solidFill>
                  <a:srgbClr val="FFFF00"/>
                </a:solidFill>
              </a:rPr>
              <a:t>he</a:t>
            </a:r>
            <a:r>
              <a:rPr lang="da-DK" sz="4800" u="sng" dirty="0" smtClean="0">
                <a:solidFill>
                  <a:srgbClr val="FFFF00"/>
                </a:solidFill>
              </a:rPr>
              <a:t> </a:t>
            </a:r>
            <a:r>
              <a:rPr lang="da-DK" sz="4800" u="sng" dirty="0" err="1" smtClean="0">
                <a:solidFill>
                  <a:srgbClr val="FFFF00"/>
                </a:solidFill>
              </a:rPr>
              <a:t>does</a:t>
            </a:r>
            <a:r>
              <a:rPr lang="da-DK" sz="4800" u="sng" dirty="0" smtClean="0">
                <a:solidFill>
                  <a:srgbClr val="FFFF00"/>
                </a:solidFill>
              </a:rPr>
              <a:t> with it </a:t>
            </a:r>
            <a:r>
              <a:rPr lang="da-DK" sz="4800" dirty="0" smtClean="0">
                <a:solidFill>
                  <a:srgbClr val="FFFF00"/>
                </a:solidFill>
              </a:rPr>
              <a:t>!</a:t>
            </a:r>
          </a:p>
          <a:p>
            <a:pPr marL="137160" indent="0">
              <a:buNone/>
            </a:pPr>
            <a:endParaRPr lang="da-DK" sz="4800" b="1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da-DK" sz="3600" dirty="0" err="1" smtClean="0"/>
              <a:t>Beauty</a:t>
            </a:r>
            <a:r>
              <a:rPr lang="da-DK" sz="3600" dirty="0" smtClean="0"/>
              <a:t> </a:t>
            </a:r>
            <a:r>
              <a:rPr lang="da-DK" sz="3600" dirty="0" err="1" smtClean="0"/>
              <a:t>can</a:t>
            </a:r>
            <a:r>
              <a:rPr lang="da-DK" sz="3600" dirty="0" smtClean="0"/>
              <a:t> </a:t>
            </a:r>
            <a:r>
              <a:rPr lang="da-DK" sz="3600" dirty="0" err="1" smtClean="0"/>
              <a:t>be</a:t>
            </a:r>
            <a:r>
              <a:rPr lang="da-DK" sz="3600" dirty="0" smtClean="0"/>
              <a:t> </a:t>
            </a:r>
            <a:r>
              <a:rPr lang="da-DK" sz="3600" dirty="0" err="1" smtClean="0"/>
              <a:t>used</a:t>
            </a:r>
            <a:r>
              <a:rPr lang="da-DK" sz="3600" dirty="0" smtClean="0"/>
              <a:t> at the service of </a:t>
            </a:r>
            <a:r>
              <a:rPr lang="da-DK" sz="3600" dirty="0" err="1" smtClean="0"/>
              <a:t>good</a:t>
            </a:r>
            <a:r>
              <a:rPr lang="da-DK" sz="3600" dirty="0" smtClean="0"/>
              <a:t>… and </a:t>
            </a:r>
            <a:r>
              <a:rPr lang="da-DK" sz="3600" dirty="0" err="1" smtClean="0"/>
              <a:t>evil</a:t>
            </a:r>
            <a:endParaRPr lang="da-DK" sz="3600" dirty="0" smtClean="0"/>
          </a:p>
          <a:p>
            <a:endParaRPr lang="da-DK" dirty="0"/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r>
              <a:rPr lang="da-DK" b="1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60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 REVOLUTIONARY IDEA!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da-DK" dirty="0" smtClean="0"/>
          </a:p>
          <a:p>
            <a:endParaRPr lang="da-DK" dirty="0"/>
          </a:p>
        </p:txBody>
      </p:sp>
      <p:sp>
        <p:nvSpPr>
          <p:cNvPr id="4" name="Rectangle 3"/>
          <p:cNvSpPr/>
          <p:nvPr/>
        </p:nvSpPr>
        <p:spPr>
          <a:xfrm>
            <a:off x="457200" y="2133600"/>
            <a:ext cx="759341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4000" b="1" dirty="0" err="1">
                <a:solidFill>
                  <a:srgbClr val="FFFF00"/>
                </a:solidFill>
              </a:rPr>
              <a:t>We</a:t>
            </a:r>
            <a:r>
              <a:rPr lang="da-DK" sz="4000" b="1" dirty="0">
                <a:solidFill>
                  <a:srgbClr val="FFFF00"/>
                </a:solidFill>
              </a:rPr>
              <a:t> have the </a:t>
            </a:r>
            <a:r>
              <a:rPr lang="da-DK" sz="4000" b="1" dirty="0" err="1">
                <a:solidFill>
                  <a:srgbClr val="FFFF00"/>
                </a:solidFill>
              </a:rPr>
              <a:t>liberty</a:t>
            </a:r>
            <a:r>
              <a:rPr lang="da-DK" sz="4000" b="1" dirty="0">
                <a:solidFill>
                  <a:srgbClr val="FFFF00"/>
                </a:solidFill>
              </a:rPr>
              <a:t> to </a:t>
            </a:r>
            <a:r>
              <a:rPr lang="da-DK" sz="4000" b="1" dirty="0" err="1">
                <a:solidFill>
                  <a:srgbClr val="FFFF00"/>
                </a:solidFill>
              </a:rPr>
              <a:t>choose</a:t>
            </a:r>
            <a:r>
              <a:rPr lang="da-DK" sz="4000" b="1" dirty="0">
                <a:solidFill>
                  <a:srgbClr val="FFFF00"/>
                </a:solidFill>
              </a:rPr>
              <a:t> </a:t>
            </a:r>
            <a:endParaRPr lang="da-DK" sz="4000" b="1" dirty="0" smtClean="0">
              <a:solidFill>
                <a:srgbClr val="FFFF00"/>
              </a:solidFill>
            </a:endParaRPr>
          </a:p>
          <a:p>
            <a:endParaRPr lang="da-DK" sz="4000" b="1" dirty="0">
              <a:solidFill>
                <a:srgbClr val="FFFF00"/>
              </a:solidFill>
            </a:endParaRPr>
          </a:p>
          <a:p>
            <a:r>
              <a:rPr lang="da-DK" sz="4000" b="1" dirty="0" smtClean="0">
                <a:solidFill>
                  <a:srgbClr val="FFFF00"/>
                </a:solidFill>
              </a:rPr>
              <a:t>(</a:t>
            </a:r>
            <a:r>
              <a:rPr lang="da-DK" sz="4000" b="1" dirty="0" err="1">
                <a:solidFill>
                  <a:srgbClr val="FFFF00"/>
                </a:solidFill>
              </a:rPr>
              <a:t>how</a:t>
            </a:r>
            <a:r>
              <a:rPr lang="da-DK" sz="4000" b="1" dirty="0">
                <a:solidFill>
                  <a:srgbClr val="FFFF00"/>
                </a:solidFill>
              </a:rPr>
              <a:t> to </a:t>
            </a:r>
            <a:r>
              <a:rPr lang="da-DK" sz="4000" b="1" dirty="0" err="1">
                <a:solidFill>
                  <a:srgbClr val="FFFF00"/>
                </a:solidFill>
              </a:rPr>
              <a:t>use</a:t>
            </a:r>
            <a:r>
              <a:rPr lang="da-DK" sz="4000" b="1" dirty="0">
                <a:solidFill>
                  <a:srgbClr val="FFFF00"/>
                </a:solidFill>
              </a:rPr>
              <a:t>  </a:t>
            </a:r>
            <a:r>
              <a:rPr lang="da-DK" sz="4000" b="1" dirty="0" err="1">
                <a:solidFill>
                  <a:srgbClr val="FFFF00"/>
                </a:solidFill>
              </a:rPr>
              <a:t>what</a:t>
            </a:r>
            <a:r>
              <a:rPr lang="da-DK" sz="4000" b="1" dirty="0">
                <a:solidFill>
                  <a:srgbClr val="FFFF00"/>
                </a:solidFill>
              </a:rPr>
              <a:t> </a:t>
            </a:r>
            <a:r>
              <a:rPr lang="da-DK" sz="4000" b="1" dirty="0" smtClean="0">
                <a:solidFill>
                  <a:srgbClr val="FFFF00"/>
                </a:solidFill>
              </a:rPr>
              <a:t> nature has given </a:t>
            </a:r>
            <a:r>
              <a:rPr lang="da-DK" sz="4000" b="1" dirty="0" err="1" smtClean="0">
                <a:solidFill>
                  <a:srgbClr val="FFFF00"/>
                </a:solidFill>
              </a:rPr>
              <a:t>us</a:t>
            </a:r>
            <a:r>
              <a:rPr lang="da-DK" sz="4000" b="1" dirty="0" smtClean="0">
                <a:solidFill>
                  <a:srgbClr val="FFFF00"/>
                </a:solidFill>
              </a:rPr>
              <a:t>! )</a:t>
            </a:r>
          </a:p>
          <a:p>
            <a:endParaRPr lang="da-DK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971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So, a </a:t>
            </a:r>
            <a:r>
              <a:rPr lang="da-DK" dirty="0" err="1" smtClean="0"/>
              <a:t>modern</a:t>
            </a:r>
            <a:r>
              <a:rPr lang="da-DK" dirty="0" smtClean="0"/>
              <a:t> </a:t>
            </a:r>
            <a:r>
              <a:rPr lang="da-DK" dirty="0" err="1" smtClean="0"/>
              <a:t>inheritage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endParaRPr lang="en-US" dirty="0" smtClean="0"/>
          </a:p>
          <a:p>
            <a:pPr marL="137160" indent="0">
              <a:buNone/>
            </a:pPr>
            <a:r>
              <a:rPr lang="da-DK" b="1" dirty="0" smtClean="0"/>
              <a:t>Is </a:t>
            </a:r>
            <a:r>
              <a:rPr lang="da-DK" b="1" dirty="0" err="1" smtClean="0"/>
              <a:t>found</a:t>
            </a:r>
            <a:r>
              <a:rPr lang="da-DK" b="1" dirty="0" smtClean="0"/>
              <a:t> in the </a:t>
            </a:r>
            <a:r>
              <a:rPr lang="da-DK" b="1" dirty="0" err="1" smtClean="0"/>
              <a:t>Declaration</a:t>
            </a:r>
            <a:r>
              <a:rPr lang="da-DK" b="1" dirty="0" smtClean="0"/>
              <a:t> of the Human Rights (1789)</a:t>
            </a:r>
          </a:p>
          <a:p>
            <a:endParaRPr lang="da-DK" dirty="0" smtClean="0"/>
          </a:p>
          <a:p>
            <a:pPr marL="137160" indent="0">
              <a:buNone/>
            </a:pPr>
            <a:r>
              <a:rPr lang="da-DK" b="1" dirty="0" smtClean="0">
                <a:solidFill>
                  <a:srgbClr val="FFFF00"/>
                </a:solidFill>
              </a:rPr>
              <a:t>IT IS OUR</a:t>
            </a:r>
            <a:r>
              <a:rPr lang="da-DK" b="1" u="sng" dirty="0" smtClean="0">
                <a:solidFill>
                  <a:srgbClr val="FFFF00"/>
                </a:solidFill>
              </a:rPr>
              <a:t> LIBERTY </a:t>
            </a:r>
            <a:r>
              <a:rPr lang="da-DK" b="1" dirty="0" smtClean="0">
                <a:solidFill>
                  <a:srgbClr val="FFFF00"/>
                </a:solidFill>
              </a:rPr>
              <a:t>AND NOT NATURE WHICH  IS  THE MAINSTAY OF OUR MORAL CODEX</a:t>
            </a:r>
          </a:p>
          <a:p>
            <a:endParaRPr lang="da-DK" b="1" dirty="0" smtClean="0">
              <a:solidFill>
                <a:srgbClr val="FFFF00"/>
              </a:solidFill>
            </a:endParaRPr>
          </a:p>
          <a:p>
            <a:r>
              <a:rPr lang="en-US" i="1" dirty="0" smtClean="0"/>
              <a:t>“All </a:t>
            </a:r>
            <a:r>
              <a:rPr lang="en-US" i="1" dirty="0"/>
              <a:t>human beings are born </a:t>
            </a:r>
            <a:r>
              <a:rPr lang="en-US" i="1" dirty="0">
                <a:solidFill>
                  <a:srgbClr val="FFFF00"/>
                </a:solidFill>
              </a:rPr>
              <a:t>equal in dignity </a:t>
            </a:r>
            <a:r>
              <a:rPr lang="en-US" i="1" dirty="0"/>
              <a:t>and </a:t>
            </a:r>
            <a:r>
              <a:rPr lang="en-US" i="1" dirty="0">
                <a:solidFill>
                  <a:srgbClr val="FFFF00"/>
                </a:solidFill>
              </a:rPr>
              <a:t>rights. </a:t>
            </a:r>
            <a:r>
              <a:rPr lang="en-US" i="1" dirty="0"/>
              <a:t>They are endowed with </a:t>
            </a:r>
            <a:r>
              <a:rPr lang="en-US" i="1" dirty="0">
                <a:solidFill>
                  <a:srgbClr val="FFFF00"/>
                </a:solidFill>
              </a:rPr>
              <a:t>reason </a:t>
            </a:r>
            <a:r>
              <a:rPr lang="en-US" i="1" dirty="0" smtClean="0"/>
              <a:t>and </a:t>
            </a:r>
            <a:r>
              <a:rPr lang="en-US" i="1" dirty="0" smtClean="0">
                <a:solidFill>
                  <a:srgbClr val="FFFF00"/>
                </a:solidFill>
              </a:rPr>
              <a:t>conscience</a:t>
            </a:r>
            <a:r>
              <a:rPr lang="en-US" i="1" dirty="0" smtClean="0"/>
              <a:t> </a:t>
            </a:r>
            <a:r>
              <a:rPr lang="en-US" i="1" dirty="0"/>
              <a:t>and should act towards one another in a spirit of </a:t>
            </a:r>
            <a:r>
              <a:rPr lang="en-US" i="1" dirty="0">
                <a:solidFill>
                  <a:srgbClr val="FFFF00"/>
                </a:solidFill>
              </a:rPr>
              <a:t>brotherhood</a:t>
            </a:r>
            <a:r>
              <a:rPr lang="en-US" i="1" dirty="0" smtClean="0"/>
              <a:t>.“ (Art. 1)</a:t>
            </a:r>
            <a:endParaRPr lang="da-DK" i="1" dirty="0" smtClean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9191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/>
              <a:t>THE CHRISTIAN REVOLUTION Major </a:t>
            </a:r>
            <a:r>
              <a:rPr lang="da-DK" dirty="0" err="1" smtClean="0"/>
              <a:t>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6" y="1828800"/>
            <a:ext cx="9982200" cy="4709160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da-DK" b="1" dirty="0" smtClean="0">
                <a:solidFill>
                  <a:srgbClr val="FFFF00"/>
                </a:solidFill>
              </a:rPr>
              <a:t>LIBERTY </a:t>
            </a:r>
            <a:r>
              <a:rPr lang="da-DK" dirty="0" smtClean="0"/>
              <a:t>(given by </a:t>
            </a:r>
            <a:r>
              <a:rPr lang="da-DK" dirty="0" err="1" smtClean="0"/>
              <a:t>our</a:t>
            </a:r>
            <a:r>
              <a:rPr lang="da-DK" dirty="0" smtClean="0"/>
              <a:t> </a:t>
            </a:r>
            <a:r>
              <a:rPr lang="da-DK" dirty="0" err="1" smtClean="0"/>
              <a:t>free-will</a:t>
            </a:r>
            <a:r>
              <a:rPr lang="da-DK" dirty="0" smtClean="0"/>
              <a:t>)*</a:t>
            </a:r>
          </a:p>
          <a:p>
            <a:pPr marL="137160" indent="0">
              <a:buNone/>
            </a:pPr>
            <a:endParaRPr lang="da-DK" b="1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endParaRPr lang="da-DK" b="1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da-DK" b="1" dirty="0" smtClean="0">
                <a:solidFill>
                  <a:srgbClr val="FFFF00"/>
                </a:solidFill>
              </a:rPr>
              <a:t>  EQUALITY </a:t>
            </a:r>
            <a:r>
              <a:rPr lang="da-DK" dirty="0" smtClean="0"/>
              <a:t>(of </a:t>
            </a:r>
            <a:r>
              <a:rPr lang="da-DK" dirty="0" err="1" smtClean="0"/>
              <a:t>rights</a:t>
            </a:r>
            <a:r>
              <a:rPr lang="da-DK" dirty="0" smtClean="0"/>
              <a:t>.  </a:t>
            </a:r>
            <a:r>
              <a:rPr lang="da-DK" u="sng" dirty="0" smtClean="0"/>
              <a:t>All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use</a:t>
            </a:r>
            <a:r>
              <a:rPr lang="da-DK" dirty="0" smtClean="0"/>
              <a:t> </a:t>
            </a:r>
            <a:r>
              <a:rPr lang="da-DK" dirty="0" err="1" smtClean="0"/>
              <a:t>their</a:t>
            </a:r>
            <a:r>
              <a:rPr lang="da-DK" dirty="0" smtClean="0"/>
              <a:t> </a:t>
            </a:r>
            <a:r>
              <a:rPr lang="da-DK" dirty="0" err="1" smtClean="0"/>
              <a:t>free-will</a:t>
            </a:r>
            <a:r>
              <a:rPr lang="da-DK" dirty="0" smtClean="0"/>
              <a:t>, )</a:t>
            </a:r>
          </a:p>
          <a:p>
            <a:endParaRPr lang="da-DK" i="1" dirty="0" smtClean="0"/>
          </a:p>
          <a:p>
            <a:endParaRPr lang="da-DK" i="1" dirty="0"/>
          </a:p>
          <a:p>
            <a:pPr marL="137160" indent="0">
              <a:buNone/>
            </a:pPr>
            <a:r>
              <a:rPr lang="da-DK" b="1" smtClean="0">
                <a:solidFill>
                  <a:srgbClr val="FFFF00"/>
                </a:solidFill>
              </a:rPr>
              <a:t>CONSCIENCE </a:t>
            </a:r>
            <a:r>
              <a:rPr lang="da-DK" dirty="0" smtClean="0"/>
              <a:t>(</a:t>
            </a:r>
            <a:r>
              <a:rPr lang="da-DK" dirty="0" err="1" smtClean="0"/>
              <a:t>personal</a:t>
            </a:r>
            <a:r>
              <a:rPr lang="da-DK" dirty="0" smtClean="0"/>
              <a:t> </a:t>
            </a:r>
            <a:r>
              <a:rPr lang="da-DK" dirty="0" err="1" smtClean="0"/>
              <a:t>choice</a:t>
            </a:r>
            <a:r>
              <a:rPr lang="da-DK" dirty="0" smtClean="0"/>
              <a:t> to </a:t>
            </a:r>
            <a:r>
              <a:rPr lang="da-DK" dirty="0" err="1" smtClean="0"/>
              <a:t>use</a:t>
            </a:r>
            <a:r>
              <a:rPr lang="da-DK" dirty="0" smtClean="0"/>
              <a:t> </a:t>
            </a:r>
            <a:r>
              <a:rPr lang="da-DK" dirty="0" err="1" smtClean="0"/>
              <a:t>or</a:t>
            </a:r>
            <a:r>
              <a:rPr lang="da-DK" dirty="0" smtClean="0"/>
              <a:t> </a:t>
            </a:r>
            <a:r>
              <a:rPr lang="da-DK" dirty="0" err="1" smtClean="0"/>
              <a:t>misuse</a:t>
            </a:r>
            <a:r>
              <a:rPr lang="da-DK" dirty="0" smtClean="0"/>
              <a:t> </a:t>
            </a:r>
            <a:r>
              <a:rPr lang="da-DK" dirty="0" err="1" smtClean="0"/>
              <a:t>our</a:t>
            </a:r>
            <a:r>
              <a:rPr lang="da-DK" dirty="0" smtClean="0"/>
              <a:t> nature)</a:t>
            </a:r>
            <a:endParaRPr lang="da-DK" dirty="0" smtClean="0">
              <a:solidFill>
                <a:srgbClr val="FFFF00"/>
              </a:solidFill>
            </a:endParaRPr>
          </a:p>
          <a:p>
            <a:endParaRPr lang="da-DK" dirty="0"/>
          </a:p>
          <a:p>
            <a:r>
              <a:rPr lang="da-DK" b="1" dirty="0" smtClean="0">
                <a:solidFill>
                  <a:srgbClr val="FFFF00"/>
                </a:solidFill>
              </a:rPr>
              <a:t>                                                                                    </a:t>
            </a:r>
          </a:p>
          <a:p>
            <a:pPr marL="137160" indent="0">
              <a:buNone/>
            </a:pPr>
            <a:r>
              <a:rPr lang="da-DK" b="1" dirty="0" smtClean="0">
                <a:solidFill>
                  <a:srgbClr val="FFFF00"/>
                </a:solidFill>
              </a:rPr>
              <a:t>UNIVERSALISM </a:t>
            </a:r>
            <a:r>
              <a:rPr lang="da-DK" dirty="0" smtClean="0"/>
              <a:t>( </a:t>
            </a:r>
            <a:r>
              <a:rPr lang="da-DK" dirty="0" err="1" smtClean="0"/>
              <a:t>only</a:t>
            </a:r>
            <a:r>
              <a:rPr lang="da-DK" dirty="0" smtClean="0"/>
              <a:t> </a:t>
            </a:r>
            <a:r>
              <a:rPr lang="da-DK" dirty="0" err="1" smtClean="0"/>
              <a:t>one</a:t>
            </a:r>
            <a:r>
              <a:rPr lang="da-DK" dirty="0" smtClean="0"/>
              <a:t> human nature )</a:t>
            </a:r>
            <a:endParaRPr lang="en-US" dirty="0"/>
          </a:p>
        </p:txBody>
      </p:sp>
      <p:sp>
        <p:nvSpPr>
          <p:cNvPr id="4" name="Curved Left Arrow 3"/>
          <p:cNvSpPr/>
          <p:nvPr/>
        </p:nvSpPr>
        <p:spPr>
          <a:xfrm>
            <a:off x="5607611" y="1828800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>
            <a:off x="7848600" y="3359640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Left Arrow 7"/>
          <p:cNvSpPr/>
          <p:nvPr/>
        </p:nvSpPr>
        <p:spPr>
          <a:xfrm>
            <a:off x="7620000" y="5029200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351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CONSCIENCE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idx="1"/>
          </p:nvPr>
        </p:nvSpPr>
        <p:spPr/>
        <p:txBody>
          <a:bodyPr>
            <a:normAutofit fontScale="97500" lnSpcReduction="10000"/>
          </a:bodyPr>
          <a:lstStyle/>
          <a:p>
            <a:endParaRPr lang="da-DK" dirty="0" smtClean="0"/>
          </a:p>
          <a:p>
            <a:pPr marL="137160" indent="0">
              <a:buNone/>
            </a:pPr>
            <a:r>
              <a:rPr lang="da-DK" sz="3300" dirty="0" err="1" smtClean="0"/>
              <a:t>We</a:t>
            </a:r>
            <a:r>
              <a:rPr lang="da-DK" sz="3300" dirty="0" smtClean="0"/>
              <a:t> </a:t>
            </a:r>
            <a:r>
              <a:rPr lang="da-DK" sz="3300" dirty="0" err="1" smtClean="0"/>
              <a:t>should</a:t>
            </a:r>
            <a:r>
              <a:rPr lang="da-DK" sz="3300" dirty="0" smtClean="0"/>
              <a:t> </a:t>
            </a:r>
            <a:r>
              <a:rPr lang="da-DK" sz="3300" dirty="0" err="1" smtClean="0"/>
              <a:t>follow</a:t>
            </a:r>
            <a:r>
              <a:rPr lang="da-DK" sz="3300" dirty="0" smtClean="0"/>
              <a:t> the </a:t>
            </a:r>
            <a:r>
              <a:rPr lang="da-DK" sz="3300" dirty="0" err="1" smtClean="0">
                <a:solidFill>
                  <a:srgbClr val="FFFF00"/>
                </a:solidFill>
              </a:rPr>
              <a:t>spirit</a:t>
            </a:r>
            <a:r>
              <a:rPr lang="da-DK" sz="3300" dirty="0" smtClean="0"/>
              <a:t> </a:t>
            </a:r>
            <a:r>
              <a:rPr lang="da-DK" sz="3300" dirty="0" err="1" smtClean="0"/>
              <a:t>rather</a:t>
            </a:r>
            <a:r>
              <a:rPr lang="da-DK" sz="3300" dirty="0" smtClean="0"/>
              <a:t> </a:t>
            </a:r>
            <a:r>
              <a:rPr lang="da-DK" sz="3300" dirty="0" err="1" smtClean="0"/>
              <a:t>than</a:t>
            </a:r>
            <a:r>
              <a:rPr lang="da-DK" sz="3300" dirty="0" smtClean="0"/>
              <a:t> the letter of </a:t>
            </a:r>
            <a:r>
              <a:rPr lang="da-DK" sz="3300" dirty="0"/>
              <a:t> </a:t>
            </a:r>
            <a:r>
              <a:rPr lang="da-DK" sz="3300" dirty="0" smtClean="0"/>
              <a:t>a moral </a:t>
            </a:r>
            <a:r>
              <a:rPr lang="da-DK" sz="3300" dirty="0" err="1" smtClean="0"/>
              <a:t>code</a:t>
            </a:r>
            <a:r>
              <a:rPr lang="da-DK" sz="3300" dirty="0" smtClean="0"/>
              <a:t/>
            </a:r>
            <a:br>
              <a:rPr lang="da-DK" sz="3300" dirty="0" smtClean="0"/>
            </a:br>
            <a:r>
              <a:rPr lang="da-DK" sz="3300" dirty="0" smtClean="0"/>
              <a:t>                        </a:t>
            </a:r>
          </a:p>
          <a:p>
            <a:pPr>
              <a:buNone/>
            </a:pP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         ”</a:t>
            </a:r>
            <a:r>
              <a:rPr lang="da-DK" dirty="0" err="1" smtClean="0"/>
              <a:t>Parable</a:t>
            </a:r>
            <a:r>
              <a:rPr lang="da-DK" dirty="0" smtClean="0"/>
              <a:t> of the </a:t>
            </a:r>
            <a:r>
              <a:rPr lang="da-DK" dirty="0" err="1" smtClean="0"/>
              <a:t>adulterous</a:t>
            </a:r>
            <a:r>
              <a:rPr lang="da-DK" dirty="0" smtClean="0"/>
              <a:t> </a:t>
            </a:r>
            <a:r>
              <a:rPr lang="da-DK" dirty="0" err="1" smtClean="0"/>
              <a:t>woman</a:t>
            </a:r>
            <a:r>
              <a:rPr lang="da-DK" dirty="0" smtClean="0"/>
              <a:t>”</a:t>
            </a:r>
            <a:br>
              <a:rPr lang="da-DK" dirty="0" smtClean="0"/>
            </a:br>
            <a:endParaRPr lang="da-DK" dirty="0" smtClean="0"/>
          </a:p>
          <a:p>
            <a:pPr>
              <a:buNone/>
            </a:pPr>
            <a:r>
              <a:rPr lang="da-DK" dirty="0" smtClean="0"/>
              <a:t>                                           =</a:t>
            </a:r>
          </a:p>
          <a:p>
            <a:pPr>
              <a:buNone/>
            </a:pP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             </a:t>
            </a:r>
            <a:r>
              <a:rPr lang="da-DK" dirty="0" err="1" smtClean="0"/>
              <a:t>Use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conscience</a:t>
            </a:r>
            <a:r>
              <a:rPr lang="da-DK" dirty="0" smtClean="0"/>
              <a:t> !  (</a:t>
            </a:r>
            <a:r>
              <a:rPr lang="da-DK" dirty="0" err="1" smtClean="0"/>
              <a:t>internal</a:t>
            </a:r>
            <a:r>
              <a:rPr lang="da-DK" dirty="0" smtClean="0"/>
              <a:t> forum!)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285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Christ and the Adulterous Woman</a:t>
            </a:r>
            <a:endParaRPr lang="en-US" dirty="0"/>
          </a:p>
        </p:txBody>
      </p:sp>
      <p:pic>
        <p:nvPicPr>
          <p:cNvPr id="4" name="Pladsholder til indhold 3" descr="1-christ-and-the-adulterous-woman-lint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2946" y="1600200"/>
            <a:ext cx="6038108" cy="4708525"/>
          </a:xfrm>
        </p:spPr>
      </p:pic>
    </p:spTree>
    <p:extLst>
      <p:ext uri="{BB962C8B-B14F-4D97-AF65-F5344CB8AC3E}">
        <p14:creationId xmlns:p14="http://schemas.microsoft.com/office/powerpoint/2010/main" val="706578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UNIVERSALISM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da-DK" dirty="0" smtClean="0"/>
              <a:t>If  </a:t>
            </a:r>
            <a:r>
              <a:rPr lang="da-DK" dirty="0" err="1" smtClean="0"/>
              <a:t>free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is at the </a:t>
            </a:r>
            <a:r>
              <a:rPr lang="da-DK" dirty="0" err="1" smtClean="0"/>
              <a:t>basics</a:t>
            </a:r>
            <a:r>
              <a:rPr lang="da-DK" dirty="0" smtClean="0"/>
              <a:t> of </a:t>
            </a:r>
            <a:r>
              <a:rPr lang="da-DK" dirty="0" err="1" smtClean="0"/>
              <a:t>our</a:t>
            </a:r>
            <a:r>
              <a:rPr lang="da-DK" dirty="0" smtClean="0"/>
              <a:t> moral actions</a:t>
            </a:r>
          </a:p>
          <a:p>
            <a:pPr>
              <a:buNone/>
            </a:pPr>
            <a:endParaRPr lang="da-DK" dirty="0" smtClean="0"/>
          </a:p>
          <a:p>
            <a:r>
              <a:rPr lang="da-DK" dirty="0" err="1" smtClean="0"/>
              <a:t>Then</a:t>
            </a:r>
            <a:r>
              <a:rPr lang="da-DK" dirty="0" smtClean="0"/>
              <a:t>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all </a:t>
            </a:r>
            <a:r>
              <a:rPr lang="da-DK" dirty="0" err="1" smtClean="0"/>
              <a:t>equal</a:t>
            </a:r>
            <a:r>
              <a:rPr lang="da-DK" dirty="0" smtClean="0"/>
              <a:t>  = </a:t>
            </a:r>
            <a:r>
              <a:rPr lang="da-DK" dirty="0" err="1" smtClean="0"/>
              <a:t>we</a:t>
            </a:r>
            <a:r>
              <a:rPr lang="da-DK" dirty="0" smtClean="0"/>
              <a:t> have </a:t>
            </a:r>
            <a:r>
              <a:rPr lang="da-DK" dirty="0" err="1" smtClean="0"/>
              <a:t>equal</a:t>
            </a:r>
            <a:r>
              <a:rPr lang="da-DK" dirty="0" smtClean="0"/>
              <a:t> </a:t>
            </a:r>
            <a:r>
              <a:rPr lang="da-DK" dirty="0" err="1" smtClean="0"/>
              <a:t>dignity</a:t>
            </a:r>
            <a:endParaRPr lang="da-DK" dirty="0" smtClean="0"/>
          </a:p>
          <a:p>
            <a:endParaRPr lang="da-DK" dirty="0" smtClean="0"/>
          </a:p>
          <a:p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all ”BROTHERS”</a:t>
            </a:r>
          </a:p>
          <a:p>
            <a:endParaRPr lang="da-DK" dirty="0" smtClean="0"/>
          </a:p>
          <a:p>
            <a:r>
              <a:rPr lang="da-DK" dirty="0" err="1" smtClean="0"/>
              <a:t>Then</a:t>
            </a:r>
            <a:r>
              <a:rPr lang="da-DK" dirty="0" smtClean="0"/>
              <a:t>,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only</a:t>
            </a:r>
            <a:r>
              <a:rPr lang="da-DK" dirty="0" smtClean="0"/>
              <a:t> have </a:t>
            </a:r>
            <a:r>
              <a:rPr lang="da-DK" dirty="0" err="1" smtClean="0"/>
              <a:t>one</a:t>
            </a:r>
            <a:r>
              <a:rPr lang="da-DK" dirty="0" smtClean="0"/>
              <a:t> </a:t>
            </a:r>
            <a:r>
              <a:rPr lang="da-DK" dirty="0" err="1" smtClean="0"/>
              <a:t>humanity</a:t>
            </a:r>
            <a:endParaRPr lang="da-DK" dirty="0" smtClean="0"/>
          </a:p>
          <a:p>
            <a:endParaRPr lang="da-DK" dirty="0" smtClean="0"/>
          </a:p>
          <a:p>
            <a:endParaRPr lang="da-DK" dirty="0"/>
          </a:p>
          <a:p>
            <a:pPr marL="137160" indent="0">
              <a:buNone/>
            </a:pPr>
            <a:r>
              <a:rPr lang="da-DK" dirty="0" smtClean="0"/>
              <a:t>The Christian religion is </a:t>
            </a:r>
            <a:r>
              <a:rPr lang="da-DK" dirty="0" err="1" smtClean="0"/>
              <a:t>then</a:t>
            </a:r>
            <a:r>
              <a:rPr lang="da-DK" dirty="0" smtClean="0"/>
              <a:t> the </a:t>
            </a:r>
            <a:r>
              <a:rPr lang="da-DK" dirty="0" err="1" smtClean="0"/>
              <a:t>first</a:t>
            </a:r>
            <a:r>
              <a:rPr lang="da-DK" dirty="0" smtClean="0"/>
              <a:t> to have  </a:t>
            </a:r>
            <a:r>
              <a:rPr lang="da-DK" dirty="0" err="1" smtClean="0"/>
              <a:t>defined</a:t>
            </a:r>
            <a:r>
              <a:rPr lang="da-DK" dirty="0" smtClean="0"/>
              <a:t> </a:t>
            </a:r>
          </a:p>
          <a:p>
            <a:pPr marL="137160" indent="0">
              <a:buNone/>
            </a:pPr>
            <a:r>
              <a:rPr lang="da-DK" b="1" dirty="0" smtClean="0">
                <a:solidFill>
                  <a:srgbClr val="FFFF00"/>
                </a:solidFill>
              </a:rPr>
              <a:t>                  </a:t>
            </a:r>
          </a:p>
          <a:p>
            <a:pPr marL="137160" indent="0">
              <a:buNone/>
            </a:pPr>
            <a:r>
              <a:rPr lang="da-DK" b="1" dirty="0" smtClean="0">
                <a:solidFill>
                  <a:srgbClr val="FFFF00"/>
                </a:solidFill>
              </a:rPr>
              <a:t>                      A UNIVERSAL MORALITY</a:t>
            </a:r>
            <a:endParaRPr lang="da-DK" b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0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/>
              <a:t>The Greek </a:t>
            </a:r>
            <a:r>
              <a:rPr lang="da-DK" dirty="0" err="1" smtClean="0"/>
              <a:t>world</a:t>
            </a:r>
            <a:r>
              <a:rPr lang="da-DK" dirty="0" smtClean="0"/>
              <a:t>/</a:t>
            </a:r>
            <a:br>
              <a:rPr lang="da-DK" dirty="0" smtClean="0"/>
            </a:br>
            <a:r>
              <a:rPr lang="da-DK" dirty="0" smtClean="0"/>
              <a:t>or the </a:t>
            </a:r>
            <a:r>
              <a:rPr lang="da-DK" dirty="0" err="1" smtClean="0"/>
              <a:t>perfection</a:t>
            </a:r>
            <a:r>
              <a:rPr lang="da-DK" dirty="0" smtClean="0"/>
              <a:t> of the </a:t>
            </a:r>
            <a:r>
              <a:rPr lang="da-DK" dirty="0"/>
              <a:t>C</a:t>
            </a:r>
            <a:r>
              <a:rPr lang="da-DK" dirty="0" smtClean="0"/>
              <a:t>OSMOS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smtClean="0"/>
              <a:t>3 major </a:t>
            </a:r>
            <a:r>
              <a:rPr lang="da-DK" dirty="0" err="1" smtClean="0"/>
              <a:t>concepts</a:t>
            </a:r>
            <a:r>
              <a:rPr lang="da-DK" dirty="0" smtClean="0"/>
              <a:t>:</a:t>
            </a:r>
          </a:p>
          <a:p>
            <a:endParaRPr lang="da-DK" dirty="0"/>
          </a:p>
          <a:p>
            <a:r>
              <a:rPr lang="da-DK" sz="3200" b="1" dirty="0" smtClean="0">
                <a:solidFill>
                  <a:srgbClr val="FFC000"/>
                </a:solidFill>
              </a:rPr>
              <a:t>The Cosmos</a:t>
            </a:r>
          </a:p>
          <a:p>
            <a:endParaRPr lang="da-DK" sz="3200" b="1" dirty="0">
              <a:solidFill>
                <a:srgbClr val="FFC000"/>
              </a:solidFill>
            </a:endParaRPr>
          </a:p>
          <a:p>
            <a:r>
              <a:rPr lang="da-DK" sz="3200" b="1" dirty="0" smtClean="0">
                <a:solidFill>
                  <a:srgbClr val="FFC000"/>
                </a:solidFill>
              </a:rPr>
              <a:t>The Logos</a:t>
            </a:r>
          </a:p>
          <a:p>
            <a:endParaRPr lang="da-DK" sz="3200" b="1" dirty="0">
              <a:solidFill>
                <a:srgbClr val="FFC000"/>
              </a:solidFill>
            </a:endParaRPr>
          </a:p>
          <a:p>
            <a:r>
              <a:rPr lang="da-DK" sz="3200" b="1" dirty="0" err="1" smtClean="0">
                <a:solidFill>
                  <a:srgbClr val="FFC000"/>
                </a:solidFill>
              </a:rPr>
              <a:t>Theoria</a:t>
            </a:r>
            <a:endParaRPr lang="da-DK" sz="3200" b="1" dirty="0" smtClean="0">
              <a:solidFill>
                <a:srgbClr val="FFC000"/>
              </a:solidFill>
            </a:endParaRPr>
          </a:p>
          <a:p>
            <a:endParaRPr lang="da-DK" dirty="0" smtClean="0"/>
          </a:p>
          <a:p>
            <a:pPr>
              <a:buNone/>
            </a:pPr>
            <a:r>
              <a:rPr lang="da-DK" dirty="0" smtClean="0"/>
              <a:t>…..</a:t>
            </a:r>
            <a:r>
              <a:rPr lang="da-DK" dirty="0" err="1" smtClean="0"/>
              <a:t>Which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become</a:t>
            </a:r>
            <a:r>
              <a:rPr lang="da-DK" dirty="0" smtClean="0"/>
              <a:t>:</a:t>
            </a:r>
          </a:p>
          <a:p>
            <a:pPr marL="137160" indent="0">
              <a:buNone/>
            </a:pPr>
            <a:r>
              <a:rPr lang="da-DK" dirty="0" smtClean="0"/>
              <a:t> </a:t>
            </a:r>
            <a:r>
              <a:rPr lang="da-DK" dirty="0" err="1" smtClean="0"/>
              <a:t>Cosmetics</a:t>
            </a:r>
            <a:r>
              <a:rPr lang="da-DK" dirty="0" smtClean="0"/>
              <a:t>- </a:t>
            </a:r>
            <a:r>
              <a:rPr lang="da-DK" dirty="0" err="1" smtClean="0"/>
              <a:t>Logic</a:t>
            </a:r>
            <a:r>
              <a:rPr lang="da-DK" dirty="0" smtClean="0"/>
              <a:t> and </a:t>
            </a:r>
            <a:r>
              <a:rPr lang="da-DK" dirty="0" err="1" smtClean="0"/>
              <a:t>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353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THE COSMOS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endParaRPr lang="da-DK" dirty="0" smtClean="0"/>
          </a:p>
          <a:p>
            <a:r>
              <a:rPr lang="da-DK" dirty="0"/>
              <a:t>T</a:t>
            </a:r>
            <a:r>
              <a:rPr lang="da-DK" dirty="0" smtClean="0"/>
              <a:t>he </a:t>
            </a:r>
            <a:r>
              <a:rPr lang="da-DK" b="1" dirty="0" smtClean="0">
                <a:solidFill>
                  <a:srgbClr val="FFC000"/>
                </a:solidFill>
              </a:rPr>
              <a:t>COSMOS</a:t>
            </a:r>
            <a:r>
              <a:rPr lang="da-DK" dirty="0"/>
              <a:t> </a:t>
            </a:r>
            <a:r>
              <a:rPr lang="da-DK" dirty="0" smtClean="0"/>
              <a:t>is the </a:t>
            </a:r>
            <a:r>
              <a:rPr lang="da-DK" dirty="0" err="1" smtClean="0"/>
              <a:t>organised</a:t>
            </a:r>
            <a:r>
              <a:rPr lang="da-DK" dirty="0" smtClean="0"/>
              <a:t> </a:t>
            </a:r>
            <a:r>
              <a:rPr lang="da-DK" dirty="0" err="1" smtClean="0"/>
              <a:t>structure</a:t>
            </a:r>
            <a:r>
              <a:rPr lang="da-DK" dirty="0" smtClean="0"/>
              <a:t> of the </a:t>
            </a:r>
            <a:r>
              <a:rPr lang="da-DK" dirty="0" err="1" smtClean="0"/>
              <a:t>whole</a:t>
            </a:r>
            <a:r>
              <a:rPr lang="da-DK" dirty="0" smtClean="0"/>
              <a:t> </a:t>
            </a:r>
            <a:r>
              <a:rPr lang="da-DK" dirty="0" err="1" smtClean="0"/>
              <a:t>universe</a:t>
            </a:r>
            <a:r>
              <a:rPr lang="da-DK" dirty="0" smtClean="0"/>
              <a:t> </a:t>
            </a:r>
          </a:p>
          <a:p>
            <a:r>
              <a:rPr lang="da-DK" dirty="0" smtClean="0"/>
              <a:t>It is  </a:t>
            </a:r>
            <a:r>
              <a:rPr lang="da-DK" dirty="0" err="1" smtClean="0"/>
              <a:t>compared</a:t>
            </a:r>
            <a:r>
              <a:rPr lang="da-DK" dirty="0" smtClean="0"/>
              <a:t> to an </a:t>
            </a:r>
            <a:r>
              <a:rPr lang="da-DK" b="1" dirty="0" err="1" smtClean="0">
                <a:solidFill>
                  <a:srgbClr val="FFFF00"/>
                </a:solidFill>
              </a:rPr>
              <a:t>animated</a:t>
            </a:r>
            <a:r>
              <a:rPr lang="da-DK" dirty="0" smtClean="0"/>
              <a:t> and </a:t>
            </a:r>
            <a:r>
              <a:rPr lang="da-DK" b="1" dirty="0" err="1" smtClean="0">
                <a:solidFill>
                  <a:srgbClr val="FFFF00"/>
                </a:solidFill>
              </a:rPr>
              <a:t>organised</a:t>
            </a:r>
            <a:r>
              <a:rPr lang="da-DK" b="1" dirty="0" smtClean="0"/>
              <a:t> </a:t>
            </a:r>
            <a:r>
              <a:rPr lang="da-DK" dirty="0" err="1" smtClean="0">
                <a:solidFill>
                  <a:srgbClr val="FFFF00"/>
                </a:solidFill>
              </a:rPr>
              <a:t>being</a:t>
            </a:r>
            <a:r>
              <a:rPr lang="da-DK" dirty="0" smtClean="0">
                <a:solidFill>
                  <a:srgbClr val="FFFF00"/>
                </a:solidFill>
              </a:rPr>
              <a:t> </a:t>
            </a:r>
            <a:r>
              <a:rPr lang="da-DK" dirty="0" smtClean="0"/>
              <a:t>(</a:t>
            </a:r>
            <a:r>
              <a:rPr lang="da-DK" dirty="0" err="1" smtClean="0"/>
              <a:t>everything</a:t>
            </a:r>
            <a:r>
              <a:rPr lang="da-DK" dirty="0" smtClean="0"/>
              <a:t> has a </a:t>
            </a:r>
            <a:r>
              <a:rPr lang="da-DK" dirty="0" err="1" smtClean="0"/>
              <a:t>place</a:t>
            </a:r>
            <a:r>
              <a:rPr lang="da-DK" dirty="0" smtClean="0"/>
              <a:t> and a </a:t>
            </a:r>
            <a:r>
              <a:rPr lang="da-DK" dirty="0" err="1" smtClean="0"/>
              <a:t>function</a:t>
            </a:r>
            <a:r>
              <a:rPr lang="da-DK" dirty="0" smtClean="0"/>
              <a:t>).</a:t>
            </a:r>
          </a:p>
          <a:p>
            <a:r>
              <a:rPr lang="da-DK" dirty="0" err="1" smtClean="0"/>
              <a:t>We</a:t>
            </a:r>
            <a:r>
              <a:rPr lang="da-DK" dirty="0" smtClean="0"/>
              <a:t> all </a:t>
            </a:r>
            <a:r>
              <a:rPr lang="da-DK" dirty="0" err="1" smtClean="0"/>
              <a:t>living</a:t>
            </a:r>
            <a:r>
              <a:rPr lang="da-DK" dirty="0" smtClean="0"/>
              <a:t> and </a:t>
            </a:r>
            <a:r>
              <a:rPr lang="da-DK" dirty="0" err="1" smtClean="0"/>
              <a:t>non-living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part of </a:t>
            </a:r>
            <a:r>
              <a:rPr lang="da-DK" dirty="0" err="1" smtClean="0"/>
              <a:t>this</a:t>
            </a:r>
            <a:r>
              <a:rPr lang="da-DK" dirty="0" smtClean="0"/>
              <a:t> </a:t>
            </a:r>
            <a:r>
              <a:rPr lang="da-DK" dirty="0"/>
              <a:t>C</a:t>
            </a:r>
            <a:r>
              <a:rPr lang="da-DK" dirty="0" smtClean="0"/>
              <a:t>osmos, part of </a:t>
            </a:r>
            <a:r>
              <a:rPr lang="da-DK" dirty="0" err="1" smtClean="0"/>
              <a:t>this</a:t>
            </a:r>
            <a:r>
              <a:rPr lang="da-DK" dirty="0" smtClean="0"/>
              <a:t> </a:t>
            </a:r>
            <a:r>
              <a:rPr lang="da-DK" dirty="0" err="1" smtClean="0"/>
              <a:t>Divine</a:t>
            </a:r>
            <a:r>
              <a:rPr lang="da-DK" dirty="0" smtClean="0"/>
              <a:t> entity.*</a:t>
            </a:r>
          </a:p>
          <a:p>
            <a:r>
              <a:rPr lang="da-DK" dirty="0" smtClean="0"/>
              <a:t>It is in </a:t>
            </a:r>
            <a:r>
              <a:rPr lang="da-DK" dirty="0" err="1" smtClean="0"/>
              <a:t>itself</a:t>
            </a:r>
            <a:r>
              <a:rPr lang="da-DK" dirty="0" smtClean="0"/>
              <a:t> </a:t>
            </a:r>
            <a:r>
              <a:rPr lang="da-DK" dirty="0" err="1" smtClean="0"/>
              <a:t>harmonious</a:t>
            </a:r>
            <a:r>
              <a:rPr lang="da-DK" dirty="0" smtClean="0"/>
              <a:t>, </a:t>
            </a:r>
            <a:r>
              <a:rPr lang="da-DK" dirty="0" err="1" smtClean="0"/>
              <a:t>perfectly</a:t>
            </a:r>
            <a:r>
              <a:rPr lang="da-DK" dirty="0" smtClean="0"/>
              <a:t> </a:t>
            </a:r>
            <a:r>
              <a:rPr lang="da-DK" dirty="0" err="1" smtClean="0"/>
              <a:t>organised</a:t>
            </a:r>
            <a:r>
              <a:rPr lang="da-DK" dirty="0" smtClean="0"/>
              <a:t> and </a:t>
            </a:r>
            <a:r>
              <a:rPr lang="da-DK" dirty="0" err="1" smtClean="0"/>
              <a:t>beautiful</a:t>
            </a:r>
            <a:r>
              <a:rPr lang="da-DK" dirty="0" smtClean="0"/>
              <a:t> </a:t>
            </a:r>
            <a:r>
              <a:rPr lang="da-DK" dirty="0" smtClean="0"/>
              <a:t>(…If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know</a:t>
            </a:r>
            <a:r>
              <a:rPr lang="da-DK" dirty="0" smtClean="0"/>
              <a:t> </a:t>
            </a:r>
            <a:r>
              <a:rPr lang="da-DK" dirty="0" err="1" smtClean="0"/>
              <a:t>how</a:t>
            </a:r>
            <a:r>
              <a:rPr lang="da-DK" dirty="0" smtClean="0"/>
              <a:t> to </a:t>
            </a:r>
            <a:r>
              <a:rPr lang="da-DK" dirty="0" err="1" smtClean="0"/>
              <a:t>contemplate</a:t>
            </a:r>
            <a:r>
              <a:rPr lang="da-DK" dirty="0" smtClean="0"/>
              <a:t> it!)</a:t>
            </a:r>
          </a:p>
          <a:p>
            <a:pPr marL="137160" indent="0">
              <a:buNone/>
            </a:pPr>
            <a:endParaRPr lang="da-DK" dirty="0" smtClean="0"/>
          </a:p>
          <a:p>
            <a:pPr marL="137160" indent="0">
              <a:buNone/>
            </a:pPr>
            <a:r>
              <a:rPr lang="da-DK" dirty="0" smtClean="0"/>
              <a:t>=*</a:t>
            </a:r>
            <a:r>
              <a:rPr lang="da-DK" i="1" dirty="0" err="1" smtClean="0"/>
              <a:t>Pantheism/Hylozoism</a:t>
            </a:r>
            <a:r>
              <a:rPr lang="da-DK" i="1" dirty="0" smtClean="0"/>
              <a:t>= ”</a:t>
            </a:r>
            <a:r>
              <a:rPr lang="da-DK" i="1" dirty="0" err="1" smtClean="0"/>
              <a:t>materia</a:t>
            </a:r>
            <a:r>
              <a:rPr lang="da-DK" i="1" dirty="0" smtClean="0"/>
              <a:t> is a </a:t>
            </a:r>
            <a:r>
              <a:rPr lang="da-DK" i="1" dirty="0" err="1" smtClean="0"/>
              <a:t>living</a:t>
            </a:r>
            <a:r>
              <a:rPr lang="da-DK" i="1" dirty="0" smtClean="0"/>
              <a:t> </a:t>
            </a:r>
            <a:r>
              <a:rPr lang="da-DK" i="1" dirty="0" err="1" smtClean="0"/>
              <a:t>animal</a:t>
            </a:r>
            <a:r>
              <a:rPr lang="da-DK" i="1" dirty="0" smtClean="0"/>
              <a:t>” (”hyle”+ ”</a:t>
            </a:r>
            <a:r>
              <a:rPr lang="da-DK" i="1" dirty="0" err="1" smtClean="0"/>
              <a:t>zoon</a:t>
            </a:r>
            <a:r>
              <a:rPr lang="da-DK" i="1" dirty="0" smtClean="0"/>
              <a:t>”= </a:t>
            </a:r>
            <a:r>
              <a:rPr lang="da-DK" i="1" dirty="0" err="1" smtClean="0"/>
              <a:t>materia</a:t>
            </a:r>
            <a:r>
              <a:rPr lang="da-DK" i="1" dirty="0" smtClean="0"/>
              <a:t> + </a:t>
            </a:r>
            <a:r>
              <a:rPr lang="da-DK" i="1" dirty="0" err="1" smtClean="0"/>
              <a:t>animal</a:t>
            </a:r>
            <a:r>
              <a:rPr lang="da-DK" i="1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577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Cosmos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77229"/>
            <a:ext cx="8229600" cy="470916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19200"/>
            <a:ext cx="7315200" cy="505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9355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9448800" cy="4709160"/>
          </a:xfrm>
        </p:spPr>
        <p:txBody>
          <a:bodyPr>
            <a:normAutofit fontScale="25000" lnSpcReduction="20000"/>
          </a:bodyPr>
          <a:lstStyle/>
          <a:p>
            <a:endParaRPr lang="da-DK" dirty="0" smtClean="0"/>
          </a:p>
          <a:p>
            <a:r>
              <a:rPr lang="da-DK" sz="12800" b="1" dirty="0" smtClean="0">
                <a:solidFill>
                  <a:srgbClr val="FFC000"/>
                </a:solidFill>
              </a:rPr>
              <a:t>=  ”The </a:t>
            </a:r>
            <a:r>
              <a:rPr lang="da-DK" sz="12800" b="1" dirty="0" err="1" smtClean="0">
                <a:solidFill>
                  <a:srgbClr val="FFC000"/>
                </a:solidFill>
              </a:rPr>
              <a:t>contemplation</a:t>
            </a:r>
            <a:r>
              <a:rPr lang="da-DK" sz="12800" b="1" dirty="0" smtClean="0">
                <a:solidFill>
                  <a:srgbClr val="FFC000"/>
                </a:solidFill>
              </a:rPr>
              <a:t> of the </a:t>
            </a:r>
            <a:r>
              <a:rPr lang="da-DK" sz="12800" b="1" dirty="0" err="1" smtClean="0">
                <a:solidFill>
                  <a:srgbClr val="FFC000"/>
                </a:solidFill>
              </a:rPr>
              <a:t>Cosmic</a:t>
            </a:r>
            <a:r>
              <a:rPr lang="da-DK" sz="12800" b="1" dirty="0" smtClean="0">
                <a:solidFill>
                  <a:srgbClr val="FFC000"/>
                </a:solidFill>
              </a:rPr>
              <a:t> </a:t>
            </a:r>
            <a:r>
              <a:rPr lang="da-DK" sz="12800" b="1" dirty="0" err="1" smtClean="0">
                <a:solidFill>
                  <a:srgbClr val="FFC000"/>
                </a:solidFill>
              </a:rPr>
              <a:t>order</a:t>
            </a:r>
            <a:r>
              <a:rPr lang="da-DK" sz="12800" b="1" dirty="0" smtClean="0">
                <a:solidFill>
                  <a:srgbClr val="FFC000"/>
                </a:solidFill>
              </a:rPr>
              <a:t>”</a:t>
            </a:r>
          </a:p>
          <a:p>
            <a:pPr>
              <a:buNone/>
            </a:pPr>
            <a:endParaRPr lang="da-DK" sz="6000" dirty="0" smtClean="0"/>
          </a:p>
          <a:p>
            <a:pPr>
              <a:buNone/>
            </a:pPr>
            <a:r>
              <a:rPr lang="da-DK" sz="6000" dirty="0" smtClean="0"/>
              <a:t>                                                      ”</a:t>
            </a:r>
            <a:r>
              <a:rPr lang="da-DK" sz="8000" i="1" dirty="0" smtClean="0"/>
              <a:t>THEION  +  ORAO  (= the </a:t>
            </a:r>
            <a:r>
              <a:rPr lang="da-DK" sz="8000" i="1" dirty="0" err="1" smtClean="0"/>
              <a:t>Divine</a:t>
            </a:r>
            <a:r>
              <a:rPr lang="da-DK" sz="8000" i="1" dirty="0" smtClean="0"/>
              <a:t>+ I </a:t>
            </a:r>
            <a:r>
              <a:rPr lang="da-DK" sz="8000" i="1" dirty="0" err="1" smtClean="0"/>
              <a:t>see</a:t>
            </a:r>
            <a:r>
              <a:rPr lang="da-DK" sz="8000" i="1" dirty="0" smtClean="0"/>
              <a:t>)</a:t>
            </a:r>
          </a:p>
          <a:p>
            <a:pPr marL="137160" indent="0">
              <a:buNone/>
            </a:pPr>
            <a:endParaRPr lang="da-DK" sz="8000" dirty="0" smtClean="0"/>
          </a:p>
          <a:p>
            <a:pPr marL="137160" indent="0">
              <a:buNone/>
            </a:pPr>
            <a:r>
              <a:rPr lang="da-DK" sz="8000" dirty="0" err="1" smtClean="0"/>
              <a:t>We</a:t>
            </a:r>
            <a:r>
              <a:rPr lang="da-DK" sz="8000" dirty="0" smtClean="0"/>
              <a:t> must </a:t>
            </a:r>
            <a:r>
              <a:rPr lang="da-DK" sz="8000" dirty="0" err="1" smtClean="0"/>
              <a:t>contemplate</a:t>
            </a:r>
            <a:r>
              <a:rPr lang="da-DK" sz="8000" dirty="0" smtClean="0"/>
              <a:t> </a:t>
            </a:r>
            <a:r>
              <a:rPr lang="da-DK" sz="8000" dirty="0" smtClean="0">
                <a:solidFill>
                  <a:srgbClr val="FF0000"/>
                </a:solidFill>
              </a:rPr>
              <a:t>the </a:t>
            </a:r>
            <a:r>
              <a:rPr lang="da-DK" sz="8000" dirty="0" err="1" smtClean="0">
                <a:solidFill>
                  <a:srgbClr val="FF0000"/>
                </a:solidFill>
              </a:rPr>
              <a:t>Divine</a:t>
            </a:r>
            <a:r>
              <a:rPr lang="da-DK" sz="8000" dirty="0" smtClean="0">
                <a:solidFill>
                  <a:srgbClr val="FF0000"/>
                </a:solidFill>
              </a:rPr>
              <a:t> </a:t>
            </a:r>
            <a:r>
              <a:rPr lang="da-DK" sz="8000" dirty="0" smtClean="0"/>
              <a:t>*in the reel </a:t>
            </a:r>
            <a:r>
              <a:rPr lang="da-DK" sz="8000" dirty="0" err="1" smtClean="0"/>
              <a:t>world</a:t>
            </a:r>
            <a:r>
              <a:rPr lang="da-DK" sz="8000" dirty="0" smtClean="0"/>
              <a:t> </a:t>
            </a:r>
            <a:r>
              <a:rPr lang="da-DK" sz="8000" dirty="0" err="1" smtClean="0"/>
              <a:t>which</a:t>
            </a:r>
            <a:r>
              <a:rPr lang="da-DK" sz="8000" dirty="0" smtClean="0"/>
              <a:t> </a:t>
            </a:r>
            <a:r>
              <a:rPr lang="da-DK" sz="8000" dirty="0" err="1" smtClean="0"/>
              <a:t>surrounds</a:t>
            </a:r>
            <a:r>
              <a:rPr lang="da-DK" sz="8000" dirty="0" smtClean="0"/>
              <a:t> </a:t>
            </a:r>
            <a:r>
              <a:rPr lang="da-DK" sz="8000" dirty="0" err="1" smtClean="0"/>
              <a:t>us</a:t>
            </a:r>
            <a:r>
              <a:rPr lang="da-DK" sz="8000" dirty="0" smtClean="0"/>
              <a:t>, (the Cosmos)</a:t>
            </a:r>
          </a:p>
          <a:p>
            <a:pPr marL="137160" indent="0">
              <a:buNone/>
            </a:pPr>
            <a:endParaRPr lang="da-DK" sz="8000" dirty="0" smtClean="0"/>
          </a:p>
          <a:p>
            <a:pPr marL="137160" indent="0">
              <a:buNone/>
            </a:pPr>
            <a:endParaRPr lang="da-DK" sz="8000" dirty="0" smtClean="0"/>
          </a:p>
          <a:p>
            <a:pPr marL="137160" indent="0">
              <a:buNone/>
            </a:pPr>
            <a:r>
              <a:rPr lang="da-DK" sz="8000" dirty="0" smtClean="0"/>
              <a:t> For </a:t>
            </a:r>
            <a:r>
              <a:rPr lang="da-DK" sz="8000" dirty="0" err="1" smtClean="0"/>
              <a:t>example</a:t>
            </a:r>
            <a:r>
              <a:rPr lang="da-DK" sz="8000" dirty="0" smtClean="0"/>
              <a:t>, </a:t>
            </a:r>
            <a:r>
              <a:rPr lang="da-DK" sz="8000" dirty="0" err="1" smtClean="0"/>
              <a:t>studying</a:t>
            </a:r>
            <a:r>
              <a:rPr lang="da-DK" sz="8000" dirty="0" smtClean="0"/>
              <a:t> </a:t>
            </a:r>
            <a:r>
              <a:rPr lang="da-DK" sz="8000" dirty="0" err="1" smtClean="0"/>
              <a:t>physics</a:t>
            </a:r>
            <a:r>
              <a:rPr lang="da-DK" sz="8000" dirty="0" smtClean="0"/>
              <a:t> or </a:t>
            </a:r>
            <a:r>
              <a:rPr lang="da-DK" sz="8000" dirty="0" err="1" smtClean="0"/>
              <a:t>astronomy</a:t>
            </a:r>
            <a:r>
              <a:rPr lang="da-DK" sz="8000" dirty="0" smtClean="0"/>
              <a:t> or </a:t>
            </a:r>
            <a:r>
              <a:rPr lang="da-DK" sz="8000" dirty="0" err="1" smtClean="0"/>
              <a:t>bology</a:t>
            </a:r>
            <a:r>
              <a:rPr lang="da-DK" sz="8000" dirty="0" smtClean="0"/>
              <a:t> </a:t>
            </a:r>
            <a:r>
              <a:rPr lang="da-DK" sz="8000" dirty="0" err="1" smtClean="0"/>
              <a:t>should</a:t>
            </a:r>
            <a:r>
              <a:rPr lang="da-DK" sz="8000" dirty="0" smtClean="0"/>
              <a:t> </a:t>
            </a:r>
            <a:r>
              <a:rPr lang="da-DK" sz="8000" dirty="0" err="1" smtClean="0"/>
              <a:t>help</a:t>
            </a:r>
            <a:r>
              <a:rPr lang="da-DK" sz="8000" dirty="0" smtClean="0"/>
              <a:t> </a:t>
            </a:r>
            <a:r>
              <a:rPr lang="da-DK" sz="8000" dirty="0" err="1" smtClean="0"/>
              <a:t>us</a:t>
            </a:r>
            <a:r>
              <a:rPr lang="da-DK" sz="8000" dirty="0" smtClean="0"/>
              <a:t>  </a:t>
            </a:r>
            <a:r>
              <a:rPr lang="da-DK" sz="8000" dirty="0" err="1" smtClean="0"/>
              <a:t>see</a:t>
            </a:r>
            <a:endParaRPr lang="da-DK" sz="8000" dirty="0" smtClean="0"/>
          </a:p>
          <a:p>
            <a:pPr marL="137160" indent="0">
              <a:buNone/>
            </a:pPr>
            <a:r>
              <a:rPr lang="da-DK" sz="8000" dirty="0" smtClean="0"/>
              <a:t> </a:t>
            </a:r>
            <a:r>
              <a:rPr lang="da-DK" sz="8000" dirty="0" err="1" smtClean="0"/>
              <a:t>this</a:t>
            </a:r>
            <a:r>
              <a:rPr lang="da-DK" sz="8000" dirty="0" smtClean="0"/>
              <a:t> </a:t>
            </a:r>
            <a:r>
              <a:rPr lang="da-DK" sz="8000" dirty="0" err="1" smtClean="0"/>
              <a:t>Divine</a:t>
            </a:r>
            <a:r>
              <a:rPr lang="da-DK" sz="8000" dirty="0" smtClean="0"/>
              <a:t> organisation of the </a:t>
            </a:r>
            <a:r>
              <a:rPr lang="da-DK" sz="8000" dirty="0" err="1" smtClean="0"/>
              <a:t>world</a:t>
            </a:r>
            <a:endParaRPr lang="da-DK" sz="8000" dirty="0" smtClean="0"/>
          </a:p>
          <a:p>
            <a:endParaRPr lang="da-DK" sz="8000" dirty="0" smtClean="0"/>
          </a:p>
          <a:p>
            <a:endParaRPr lang="da-DK" sz="6000" dirty="0"/>
          </a:p>
          <a:p>
            <a:endParaRPr lang="da-DK" dirty="0" smtClean="0"/>
          </a:p>
          <a:p>
            <a:pPr marL="137160" indent="0">
              <a:buNone/>
            </a:pPr>
            <a:endParaRPr lang="da-DK" dirty="0" smtClean="0"/>
          </a:p>
          <a:p>
            <a:endParaRPr lang="da-DK" dirty="0" smtClean="0"/>
          </a:p>
          <a:p>
            <a:pPr>
              <a:buNone/>
            </a:pPr>
            <a:endParaRPr lang="da-DK" sz="5500" dirty="0" smtClean="0"/>
          </a:p>
          <a:p>
            <a:pPr marL="137160" indent="0">
              <a:buNone/>
            </a:pPr>
            <a:r>
              <a:rPr lang="da-DK" sz="5500" dirty="0" smtClean="0"/>
              <a:t>       ”In </a:t>
            </a:r>
            <a:r>
              <a:rPr lang="da-DK" sz="5500" dirty="0" err="1" smtClean="0"/>
              <a:t>theory</a:t>
            </a:r>
            <a:r>
              <a:rPr lang="da-DK" sz="5500" dirty="0" smtClean="0"/>
              <a:t>” </a:t>
            </a:r>
            <a:r>
              <a:rPr lang="da-DK" sz="5500" dirty="0"/>
              <a:t>  </a:t>
            </a:r>
            <a:r>
              <a:rPr lang="da-DK" sz="5500" dirty="0" err="1" smtClean="0"/>
              <a:t>means</a:t>
            </a:r>
            <a:r>
              <a:rPr lang="da-DK" sz="5500" dirty="0" smtClean="0"/>
              <a:t>   in </a:t>
            </a:r>
            <a:r>
              <a:rPr lang="da-DK" sz="5500" dirty="0" err="1" smtClean="0"/>
              <a:t>its</a:t>
            </a:r>
            <a:r>
              <a:rPr lang="da-DK" sz="5500" dirty="0" smtClean="0"/>
              <a:t> </a:t>
            </a:r>
            <a:r>
              <a:rPr lang="da-DK" sz="5500" dirty="0" err="1" smtClean="0"/>
              <a:t>modern</a:t>
            </a:r>
            <a:r>
              <a:rPr lang="da-DK" sz="5500" dirty="0" smtClean="0"/>
              <a:t> version in a </a:t>
            </a:r>
            <a:r>
              <a:rPr lang="da-DK" sz="5500" dirty="0" err="1" smtClean="0"/>
              <a:t>perfect</a:t>
            </a:r>
            <a:r>
              <a:rPr lang="da-DK" sz="5500" dirty="0" smtClean="0"/>
              <a:t> situation</a:t>
            </a:r>
          </a:p>
          <a:p>
            <a:pPr>
              <a:buNone/>
            </a:pPr>
            <a:r>
              <a:rPr lang="da-DK" sz="5500" dirty="0" smtClean="0"/>
              <a:t>*”The </a:t>
            </a:r>
            <a:r>
              <a:rPr lang="da-DK" sz="5500" dirty="0" err="1" smtClean="0">
                <a:solidFill>
                  <a:srgbClr val="FF0000"/>
                </a:solidFill>
              </a:rPr>
              <a:t>Divine</a:t>
            </a:r>
            <a:r>
              <a:rPr lang="da-DK" sz="5500" dirty="0" smtClean="0">
                <a:solidFill>
                  <a:srgbClr val="FF0000"/>
                </a:solidFill>
              </a:rPr>
              <a:t>” </a:t>
            </a:r>
            <a:r>
              <a:rPr lang="da-DK" sz="5500" dirty="0" err="1" smtClean="0"/>
              <a:t>here</a:t>
            </a:r>
            <a:r>
              <a:rPr lang="da-DK" sz="5500" dirty="0" smtClean="0"/>
              <a:t> </a:t>
            </a:r>
            <a:r>
              <a:rPr lang="da-DK" sz="5500" dirty="0" err="1" smtClean="0"/>
              <a:t>means</a:t>
            </a:r>
            <a:r>
              <a:rPr lang="da-DK" sz="5500" dirty="0" smtClean="0"/>
              <a:t> </a:t>
            </a:r>
            <a:r>
              <a:rPr lang="da-DK" sz="5500" dirty="0" err="1" smtClean="0"/>
              <a:t>what</a:t>
            </a:r>
            <a:r>
              <a:rPr lang="da-DK" sz="5500" dirty="0" smtClean="0"/>
              <a:t> is not human  but </a:t>
            </a:r>
            <a:r>
              <a:rPr lang="da-DK" sz="5500" dirty="0" err="1" smtClean="0"/>
              <a:t>marvellous</a:t>
            </a:r>
            <a:r>
              <a:rPr lang="da-DK" sz="5500" dirty="0" smtClean="0"/>
              <a:t>.</a:t>
            </a:r>
            <a:endParaRPr lang="en-US" sz="5500" dirty="0"/>
          </a:p>
        </p:txBody>
      </p:sp>
    </p:spTree>
    <p:extLst>
      <p:ext uri="{BB962C8B-B14F-4D97-AF65-F5344CB8AC3E}">
        <p14:creationId xmlns:p14="http://schemas.microsoft.com/office/powerpoint/2010/main" val="3934638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a-DK" dirty="0" smtClean="0"/>
              <a:t>THEORIA = TO CONTEMPLATE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52599"/>
            <a:ext cx="4571999" cy="449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331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LOGOS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da-DK" dirty="0" smtClean="0"/>
              <a:t>The </a:t>
            </a:r>
            <a:r>
              <a:rPr lang="da-DK" dirty="0" err="1" smtClean="0"/>
              <a:t>structure</a:t>
            </a:r>
            <a:r>
              <a:rPr lang="da-DK" dirty="0" smtClean="0"/>
              <a:t> of the </a:t>
            </a:r>
            <a:r>
              <a:rPr lang="da-DK" dirty="0" err="1" smtClean="0"/>
              <a:t>universe</a:t>
            </a:r>
            <a:r>
              <a:rPr lang="da-DK" dirty="0" smtClean="0"/>
              <a:t>  is not </a:t>
            </a:r>
            <a:r>
              <a:rPr lang="da-DK" dirty="0" err="1" smtClean="0"/>
              <a:t>only</a:t>
            </a:r>
            <a:r>
              <a:rPr lang="da-DK" dirty="0" smtClean="0"/>
              <a:t> ”</a:t>
            </a:r>
            <a:r>
              <a:rPr lang="da-DK" dirty="0" err="1" smtClean="0"/>
              <a:t>Divine</a:t>
            </a:r>
            <a:r>
              <a:rPr lang="da-DK" dirty="0" smtClean="0"/>
              <a:t> ” and </a:t>
            </a:r>
            <a:r>
              <a:rPr lang="da-DK" dirty="0" err="1" smtClean="0"/>
              <a:t>perfect</a:t>
            </a:r>
            <a:r>
              <a:rPr lang="da-DK" dirty="0" smtClean="0"/>
              <a:t>, but it is </a:t>
            </a:r>
            <a:r>
              <a:rPr lang="da-DK" dirty="0" err="1" smtClean="0"/>
              <a:t>also</a:t>
            </a:r>
            <a:r>
              <a:rPr lang="da-DK" dirty="0" smtClean="0"/>
              <a:t> ”RATIONEL”. </a:t>
            </a:r>
          </a:p>
          <a:p>
            <a:endParaRPr lang="da-DK" dirty="0" smtClean="0"/>
          </a:p>
          <a:p>
            <a:pPr marL="137160" indent="0">
              <a:buNone/>
            </a:pPr>
            <a:r>
              <a:rPr lang="da-DK" b="1" dirty="0" smtClean="0">
                <a:solidFill>
                  <a:srgbClr val="FFC000"/>
                </a:solidFill>
              </a:rPr>
              <a:t>THE  LOGOS IS THE ADMIRABLE ORDER OF THINGS</a:t>
            </a:r>
            <a:endParaRPr lang="da-DK" b="1" dirty="0">
              <a:solidFill>
                <a:srgbClr val="FFC000"/>
              </a:solidFill>
            </a:endParaRPr>
          </a:p>
          <a:p>
            <a:r>
              <a:rPr lang="da-DK" dirty="0" smtClean="0"/>
              <a:t>And </a:t>
            </a:r>
            <a:r>
              <a:rPr lang="da-DK" dirty="0" err="1" smtClean="0"/>
              <a:t>this</a:t>
            </a:r>
            <a:r>
              <a:rPr lang="da-DK" dirty="0" smtClean="0"/>
              <a:t> is </a:t>
            </a:r>
            <a:r>
              <a:rPr lang="da-DK" dirty="0" err="1" smtClean="0"/>
              <a:t>precisely</a:t>
            </a:r>
            <a:r>
              <a:rPr lang="da-DK" dirty="0" smtClean="0"/>
              <a:t> the </a:t>
            </a:r>
            <a:r>
              <a:rPr lang="da-DK" dirty="0" err="1" smtClean="0"/>
              <a:t>role</a:t>
            </a:r>
            <a:r>
              <a:rPr lang="da-DK" dirty="0" smtClean="0"/>
              <a:t> of </a:t>
            </a:r>
            <a:r>
              <a:rPr lang="da-DK" dirty="0" err="1" smtClean="0"/>
              <a:t>our</a:t>
            </a:r>
            <a:r>
              <a:rPr lang="da-DK" dirty="0" smtClean="0"/>
              <a:t> reasonings</a:t>
            </a:r>
          </a:p>
          <a:p>
            <a:pPr marL="137160" indent="0">
              <a:buNone/>
            </a:pPr>
            <a:r>
              <a:rPr lang="da-DK" dirty="0" err="1" smtClean="0"/>
              <a:t>skills</a:t>
            </a:r>
            <a:r>
              <a:rPr lang="da-DK" dirty="0" smtClean="0"/>
              <a:t>: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able</a:t>
            </a:r>
            <a:r>
              <a:rPr lang="da-DK" dirty="0" smtClean="0"/>
              <a:t> to discover, </a:t>
            </a:r>
            <a:r>
              <a:rPr lang="da-DK" dirty="0" err="1" smtClean="0"/>
              <a:t>like</a:t>
            </a:r>
            <a:r>
              <a:rPr lang="da-DK" dirty="0" smtClean="0"/>
              <a:t> a </a:t>
            </a:r>
            <a:r>
              <a:rPr lang="da-DK" dirty="0" err="1" smtClean="0"/>
              <a:t>biologist</a:t>
            </a:r>
            <a:r>
              <a:rPr lang="da-DK" dirty="0" smtClean="0"/>
              <a:t> </a:t>
            </a:r>
          </a:p>
          <a:p>
            <a:pPr marL="137160" indent="0">
              <a:buNone/>
            </a:pPr>
            <a:r>
              <a:rPr lang="da-DK" dirty="0" err="1"/>
              <a:t>d</a:t>
            </a:r>
            <a:r>
              <a:rPr lang="da-DK" dirty="0" err="1" smtClean="0"/>
              <a:t>issequating</a:t>
            </a:r>
            <a:r>
              <a:rPr lang="da-DK" dirty="0" smtClean="0"/>
              <a:t> a rat… </a:t>
            </a:r>
            <a:r>
              <a:rPr lang="da-DK" dirty="0" err="1" smtClean="0"/>
              <a:t>looking</a:t>
            </a:r>
            <a:r>
              <a:rPr lang="da-DK" dirty="0" smtClean="0"/>
              <a:t> </a:t>
            </a:r>
            <a:r>
              <a:rPr lang="da-DK" dirty="0" err="1" smtClean="0"/>
              <a:t>into</a:t>
            </a:r>
            <a:r>
              <a:rPr lang="da-DK" dirty="0" smtClean="0"/>
              <a:t> the </a:t>
            </a:r>
            <a:r>
              <a:rPr lang="da-DK" dirty="0" err="1" smtClean="0"/>
              <a:t>perfection</a:t>
            </a:r>
            <a:r>
              <a:rPr lang="da-DK" dirty="0" smtClean="0"/>
              <a:t> and </a:t>
            </a:r>
            <a:r>
              <a:rPr lang="da-DK" dirty="0" err="1" smtClean="0"/>
              <a:t>arrangment</a:t>
            </a:r>
            <a:r>
              <a:rPr lang="da-DK" dirty="0" smtClean="0"/>
              <a:t> of all organs)</a:t>
            </a:r>
          </a:p>
          <a:p>
            <a:pPr marL="137160" indent="0">
              <a:buNone/>
            </a:pPr>
            <a:endParaRPr lang="da-DK" dirty="0"/>
          </a:p>
          <a:p>
            <a:pPr marL="137160" indent="0">
              <a:buNone/>
            </a:pPr>
            <a:r>
              <a:rPr lang="da-DK" dirty="0"/>
              <a:t>*Logos=  Will </a:t>
            </a:r>
            <a:r>
              <a:rPr lang="da-DK" dirty="0" err="1"/>
              <a:t>become</a:t>
            </a:r>
            <a:r>
              <a:rPr lang="da-DK" dirty="0"/>
              <a:t> </a:t>
            </a:r>
            <a:r>
              <a:rPr lang="da-DK" dirty="0" smtClean="0"/>
              <a:t> </a:t>
            </a:r>
            <a:r>
              <a:rPr lang="da-DK" dirty="0" err="1" smtClean="0"/>
              <a:t>Logic</a:t>
            </a:r>
            <a:r>
              <a:rPr lang="da-DK" dirty="0" smtClean="0"/>
              <a:t>!/ REASON</a:t>
            </a:r>
            <a:endParaRPr lang="en-US" dirty="0"/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718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80" y="1786836"/>
            <a:ext cx="7364819" cy="443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7620000" cy="1000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317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err="1" smtClean="0"/>
              <a:t>Conclusion</a:t>
            </a:r>
            <a:r>
              <a:rPr lang="da-DK" dirty="0" smtClean="0"/>
              <a:t> ?</a:t>
            </a:r>
            <a:br>
              <a:rPr lang="da-DK" dirty="0" smtClean="0"/>
            </a:br>
            <a:r>
              <a:rPr lang="da-DK" dirty="0" smtClean="0"/>
              <a:t>NATURE IS THE NORM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839200" cy="4709160"/>
          </a:xfrm>
        </p:spPr>
        <p:txBody>
          <a:bodyPr>
            <a:normAutofit/>
          </a:bodyPr>
          <a:lstStyle/>
          <a:p>
            <a:r>
              <a:rPr lang="da-DK" dirty="0" err="1" smtClean="0"/>
              <a:t>Since</a:t>
            </a:r>
            <a:r>
              <a:rPr lang="da-DK" dirty="0" smtClean="0"/>
              <a:t> The </a:t>
            </a:r>
            <a:r>
              <a:rPr lang="da-DK" dirty="0"/>
              <a:t>l</a:t>
            </a:r>
            <a:r>
              <a:rPr lang="da-DK" dirty="0" smtClean="0"/>
              <a:t>ogos is the admirable </a:t>
            </a:r>
            <a:r>
              <a:rPr lang="da-DK" dirty="0" err="1" smtClean="0"/>
              <a:t>order</a:t>
            </a:r>
            <a:r>
              <a:rPr lang="da-DK" dirty="0" smtClean="0"/>
              <a:t>  of </a:t>
            </a:r>
            <a:r>
              <a:rPr lang="da-DK" dirty="0" err="1" smtClean="0"/>
              <a:t>things</a:t>
            </a:r>
            <a:r>
              <a:rPr lang="da-DK" dirty="0" smtClean="0"/>
              <a:t>…</a:t>
            </a:r>
            <a:endParaRPr lang="en-US" dirty="0"/>
          </a:p>
          <a:p>
            <a:pPr marL="137160" indent="0">
              <a:buNone/>
            </a:pPr>
            <a:endParaRPr lang="da-DK" dirty="0" smtClean="0"/>
          </a:p>
          <a:p>
            <a:pPr marL="137160" indent="0">
              <a:buNone/>
            </a:pPr>
            <a:r>
              <a:rPr lang="da-DK" dirty="0" smtClean="0"/>
              <a:t>THE GREEK WORLD WAS  AN ARISTOCRATIC WORLD WHICH INTRISIQUELY CONTAINED </a:t>
            </a:r>
          </a:p>
          <a:p>
            <a:pPr marL="137160" indent="0">
              <a:buNone/>
            </a:pPr>
            <a:endParaRPr lang="da-DK" b="1" dirty="0" smtClean="0"/>
          </a:p>
          <a:p>
            <a:pPr marL="137160" indent="0">
              <a:buNone/>
            </a:pPr>
            <a:r>
              <a:rPr lang="da-DK" b="1" dirty="0" smtClean="0">
                <a:solidFill>
                  <a:srgbClr val="FFC000"/>
                </a:solidFill>
              </a:rPr>
              <a:t>THE NOTION OF HIERARCHIES OF VIRTUES</a:t>
            </a:r>
          </a:p>
          <a:p>
            <a:pPr marL="0" indent="0">
              <a:buNone/>
            </a:pPr>
            <a:r>
              <a:rPr lang="da-DK" dirty="0" smtClean="0"/>
              <a:t> ( Talents)</a:t>
            </a:r>
          </a:p>
          <a:p>
            <a:pPr marL="137160" indent="0">
              <a:buNone/>
            </a:pPr>
            <a:r>
              <a:rPr lang="da-DK" dirty="0" smtClean="0"/>
              <a:t>                                   =</a:t>
            </a:r>
          </a:p>
          <a:p>
            <a:pPr marL="137160" indent="0">
              <a:buNone/>
            </a:pPr>
            <a:r>
              <a:rPr lang="da-DK" dirty="0" err="1" smtClean="0"/>
              <a:t>Some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born</a:t>
            </a:r>
            <a:r>
              <a:rPr lang="da-DK" dirty="0" smtClean="0"/>
              <a:t> to </a:t>
            </a:r>
            <a:r>
              <a:rPr lang="da-DK" dirty="0" err="1" smtClean="0"/>
              <a:t>rule</a:t>
            </a:r>
            <a:r>
              <a:rPr lang="da-DK" dirty="0" smtClean="0"/>
              <a:t> (Men!) </a:t>
            </a:r>
            <a:r>
              <a:rPr lang="da-DK" dirty="0" err="1" smtClean="0"/>
              <a:t>others</a:t>
            </a:r>
            <a:r>
              <a:rPr lang="da-DK" dirty="0" smtClean="0"/>
              <a:t> to </a:t>
            </a:r>
            <a:r>
              <a:rPr lang="da-DK" dirty="0" err="1" smtClean="0"/>
              <a:t>obey</a:t>
            </a:r>
            <a:r>
              <a:rPr lang="da-DK" dirty="0" smtClean="0"/>
              <a:t> (Slaves)!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9689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740</Words>
  <Application>Microsoft Macintosh PowerPoint</Application>
  <PresentationFormat>On-screen Show (4:3)</PresentationFormat>
  <Paragraphs>132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THE  IMPACT OF CHRISTIANITY IN ETHICS</vt:lpstr>
      <vt:lpstr>The Greek world/ or the perfection of the COSMOS</vt:lpstr>
      <vt:lpstr>THE COSMOS </vt:lpstr>
      <vt:lpstr>The Cosmos </vt:lpstr>
      <vt:lpstr>THEORIA</vt:lpstr>
      <vt:lpstr>THEORIA = TO CONTEMPLATE</vt:lpstr>
      <vt:lpstr>The LOGOS</vt:lpstr>
      <vt:lpstr>PowerPoint Presentation</vt:lpstr>
      <vt:lpstr>Conclusion ? NATURE IS THE NORM</vt:lpstr>
      <vt:lpstr>The nature of NATURE</vt:lpstr>
      <vt:lpstr>THE CHRISTAN REVOLUTION</vt:lpstr>
      <vt:lpstr>A REVOLUTIONARY IDEA!</vt:lpstr>
      <vt:lpstr>So, a modern inheritage</vt:lpstr>
      <vt:lpstr>THE CHRISTIAN REVOLUTION Major concepts</vt:lpstr>
      <vt:lpstr>CONSCIENCE</vt:lpstr>
      <vt:lpstr>Christ and the Adulterous Woman</vt:lpstr>
      <vt:lpstr>UNIVERSALISM</vt:lpstr>
    </vt:vector>
  </TitlesOfParts>
  <Company>Copenhagen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IIMPACT OF CHRISTIANISM IN ETHICS</dc:title>
  <dc:creator>Joelle Dines</dc:creator>
  <cp:lastModifiedBy>Microsoft Office User</cp:lastModifiedBy>
  <cp:revision>35</cp:revision>
  <dcterms:created xsi:type="dcterms:W3CDTF">2012-09-20T12:35:37Z</dcterms:created>
  <dcterms:modified xsi:type="dcterms:W3CDTF">2012-09-21T08:29:32Z</dcterms:modified>
</cp:coreProperties>
</file>